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  <p:sldMasterId id="2147483745" r:id="rId2"/>
  </p:sldMasterIdLst>
  <p:notesMasterIdLst>
    <p:notesMasterId r:id="rId29"/>
  </p:notesMasterIdLst>
  <p:handoutMasterIdLst>
    <p:handoutMasterId r:id="rId30"/>
  </p:handoutMasterIdLst>
  <p:sldIdLst>
    <p:sldId id="399" r:id="rId3"/>
    <p:sldId id="473" r:id="rId4"/>
    <p:sldId id="472" r:id="rId5"/>
    <p:sldId id="418" r:id="rId6"/>
    <p:sldId id="426" r:id="rId7"/>
    <p:sldId id="430" r:id="rId8"/>
    <p:sldId id="432" r:id="rId9"/>
    <p:sldId id="428" r:id="rId10"/>
    <p:sldId id="427" r:id="rId11"/>
    <p:sldId id="431" r:id="rId12"/>
    <p:sldId id="429" r:id="rId13"/>
    <p:sldId id="436" r:id="rId14"/>
    <p:sldId id="474" r:id="rId15"/>
    <p:sldId id="475" r:id="rId16"/>
    <p:sldId id="435" r:id="rId17"/>
    <p:sldId id="476" r:id="rId18"/>
    <p:sldId id="477" r:id="rId19"/>
    <p:sldId id="441" r:id="rId20"/>
    <p:sldId id="460" r:id="rId21"/>
    <p:sldId id="448" r:id="rId22"/>
    <p:sldId id="462" r:id="rId23"/>
    <p:sldId id="457" r:id="rId24"/>
    <p:sldId id="458" r:id="rId25"/>
    <p:sldId id="463" r:id="rId26"/>
    <p:sldId id="469" r:id="rId27"/>
    <p:sldId id="468" r:id="rId28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jze" initials="j" lastIdx="2" clrIdx="0"/>
  <p:cmAuthor id="7" name="cbe1" initials="c" lastIdx="3" clrIdx="7"/>
  <p:cmAuthor id="1" name="frankjansen" initials="f" lastIdx="55" clrIdx="1"/>
  <p:cmAuthor id="8" name="lbe" initials="l" lastIdx="3" clrIdx="8"/>
  <p:cmAuthor id="2" name="unekedekkers" initials="ud" lastIdx="4" clrIdx="2"/>
  <p:cmAuthor id="3" name="atraa" initials="a" lastIdx="19" clrIdx="3"/>
  <p:cmAuthor id="4" name="Klaas Kruijer" initials="K" lastIdx="12" clrIdx="4"/>
  <p:cmAuthor id="5" name="jwest" initials="j" lastIdx="1" clrIdx="5"/>
  <p:cmAuthor id="6" name="cvoge" initials="c" lastIdx="1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A16"/>
    <a:srgbClr val="00337F"/>
    <a:srgbClr val="DCE2EB"/>
    <a:srgbClr val="007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7153" autoAdjust="0"/>
  </p:normalViewPr>
  <p:slideViewPr>
    <p:cSldViewPr>
      <p:cViewPr varScale="1">
        <p:scale>
          <a:sx n="82" d="100"/>
          <a:sy n="82" d="100"/>
        </p:scale>
        <p:origin x="14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0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6330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r">
              <a:defRPr sz="1200"/>
            </a:lvl1pPr>
          </a:lstStyle>
          <a:p>
            <a:fld id="{EC468FFA-D730-4E4A-BAC1-8AE0F0D45A16}" type="datetimeFigureOut">
              <a:rPr lang="nl-NL" smtClean="0"/>
              <a:pPr/>
              <a:t>15-12-2020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6330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6330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r">
              <a:defRPr sz="1200"/>
            </a:lvl1pPr>
          </a:lstStyle>
          <a:p>
            <a:fld id="{AAF78A1D-FEA1-41D4-B4D8-D044A73B3AD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876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0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330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r">
              <a:defRPr sz="1200"/>
            </a:lvl1pPr>
          </a:lstStyle>
          <a:p>
            <a:fld id="{79299EE9-A51F-4ED5-9C57-55D088067793}" type="datetimeFigureOut">
              <a:rPr lang="nl-NL" smtClean="0"/>
              <a:pPr/>
              <a:t>15-12-2020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0" tIns="45694" rIns="91390" bIns="4569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390" tIns="45694" rIns="91390" bIns="45694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0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0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r">
              <a:defRPr sz="1200"/>
            </a:lvl1pPr>
          </a:lstStyle>
          <a:p>
            <a:fld id="{BFFE6998-D57B-4CD5-9559-6D9225CDF56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199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Begrüßung</a:t>
            </a:r>
            <a:r>
              <a:rPr lang="de-DE" baseline="0" dirty="0"/>
              <a:t> – Vorstellung meiner Person </a:t>
            </a:r>
            <a:endParaRPr lang="nl-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6998-D57B-4CD5-9559-6D9225CDF56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738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72C3-8374-433C-A4D8-231441EA717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612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1pPr>
            <a:lvl2pPr marL="742889" indent="-285726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2pPr>
            <a:lvl3pPr marL="1142907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3pPr>
            <a:lvl4pPr marL="1600070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4pPr>
            <a:lvl5pPr marL="2057232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5pPr>
            <a:lvl6pPr marL="2514395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6pPr>
            <a:lvl7pPr marL="2971559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7pPr>
            <a:lvl8pPr marL="3428722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8pPr>
            <a:lvl9pPr marL="3885884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9pPr>
          </a:lstStyle>
          <a:p>
            <a:pPr eaLnBrk="1" hangingPunct="1"/>
            <a:fld id="{F723251E-5007-4FBC-8959-991DDDF5ABF7}" type="slidenum">
              <a:rPr lang="en-GB" sz="1200">
                <a:latin typeface="Arial" charset="0"/>
              </a:rPr>
              <a:pPr eaLnBrk="1" hangingPunct="1"/>
              <a:t>13</a:t>
            </a:fld>
            <a:endParaRPr lang="en-GB" sz="1200">
              <a:latin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1888" y="4714357"/>
            <a:ext cx="4533900" cy="4466987"/>
          </a:xfrm>
          <a:noFill/>
        </p:spPr>
        <p:txBody>
          <a:bodyPr/>
          <a:lstStyle/>
          <a:p>
            <a:pPr eaLnBrk="1" hangingPunct="1">
              <a:lnSpc>
                <a:spcPct val="0"/>
              </a:lnSpc>
            </a:pPr>
            <a:r>
              <a:rPr lang="nl-NL" sz="1000" b="1" dirty="0"/>
              <a:t>In de pens zijn 3 lagen te onderscheiden</a:t>
            </a:r>
            <a:endParaRPr lang="nl-NL" sz="1000" dirty="0"/>
          </a:p>
          <a:p>
            <a:pPr eaLnBrk="1" hangingPunct="1">
              <a:buFontTx/>
              <a:buChar char="•"/>
            </a:pPr>
            <a:r>
              <a:rPr lang="nl-NL" sz="1000" u="sng" dirty="0"/>
              <a:t>onderin</a:t>
            </a:r>
            <a:r>
              <a:rPr lang="nl-NL" sz="1000" dirty="0"/>
              <a:t> vloeistoflaag = hierin bevinden zich de vetzuren die door de </a:t>
            </a:r>
            <a:r>
              <a:rPr lang="nl-NL" sz="1000" dirty="0" err="1"/>
              <a:t>penswand</a:t>
            </a:r>
            <a:r>
              <a:rPr lang="nl-NL" sz="1000" dirty="0"/>
              <a:t> worden geabsorbeerd</a:t>
            </a:r>
          </a:p>
          <a:p>
            <a:pPr eaLnBrk="1" hangingPunct="1">
              <a:buFontTx/>
              <a:buChar char="•"/>
            </a:pPr>
            <a:r>
              <a:rPr lang="nl-NL" sz="1000" u="sng" dirty="0"/>
              <a:t>middenin</a:t>
            </a:r>
            <a:r>
              <a:rPr lang="nl-NL" sz="1000" dirty="0"/>
              <a:t> structuurmat = vangnet voor potentieel verteerbare deeltjes waarmee passagesnelheid wordt verlaagd en verteringstijd toeneemt. Toename dikte en dichtheid structuurmat = kleinere kans op verdwijnen onverteerde delen. Bij een structuurrijk rantsoen is de </a:t>
            </a:r>
            <a:r>
              <a:rPr lang="nl-NL" sz="1000" dirty="0" err="1"/>
              <a:t>pensmat</a:t>
            </a:r>
            <a:r>
              <a:rPr lang="nl-NL" sz="1000" dirty="0"/>
              <a:t> dikker.</a:t>
            </a:r>
          </a:p>
          <a:p>
            <a:pPr eaLnBrk="1" hangingPunct="1">
              <a:buFontTx/>
              <a:buChar char="•"/>
            </a:pPr>
            <a:r>
              <a:rPr lang="nl-NL" sz="1000" u="sng" dirty="0"/>
              <a:t>bovenin</a:t>
            </a:r>
            <a:r>
              <a:rPr lang="nl-NL" sz="1000" dirty="0"/>
              <a:t> gassen</a:t>
            </a:r>
          </a:p>
          <a:p>
            <a:pPr eaLnBrk="1" hangingPunct="1"/>
            <a:r>
              <a:rPr lang="nl-NL" sz="1000" dirty="0"/>
              <a:t> </a:t>
            </a:r>
          </a:p>
          <a:p>
            <a:pPr eaLnBrk="1" hangingPunct="1"/>
            <a:r>
              <a:rPr lang="nl-NL" sz="1000" b="1" dirty="0"/>
              <a:t>Passage</a:t>
            </a:r>
            <a:r>
              <a:rPr lang="nl-NL" sz="1000" dirty="0"/>
              <a:t> is afhankelijk van </a:t>
            </a:r>
            <a:r>
              <a:rPr lang="nl-NL" sz="1000" dirty="0" err="1"/>
              <a:t>pensvulling</a:t>
            </a:r>
            <a:r>
              <a:rPr lang="nl-NL" sz="1000" dirty="0"/>
              <a:t> en voeropname:</a:t>
            </a:r>
          </a:p>
          <a:p>
            <a:pPr eaLnBrk="1" hangingPunct="1">
              <a:buFontTx/>
              <a:buChar char="•"/>
            </a:pPr>
            <a:r>
              <a:rPr lang="nl-NL" sz="1000" dirty="0"/>
              <a:t>35% deeltjesgrootte (herkauwen, fermentatie) </a:t>
            </a:r>
          </a:p>
          <a:p>
            <a:pPr eaLnBrk="1" hangingPunct="1">
              <a:buFontTx/>
              <a:buChar char="•"/>
            </a:pPr>
            <a:r>
              <a:rPr lang="nl-NL" sz="1000" dirty="0"/>
              <a:t>53% FSG (fermentatie)</a:t>
            </a:r>
          </a:p>
          <a:p>
            <a:pPr eaLnBrk="1" hangingPunct="1"/>
            <a:r>
              <a:rPr lang="nl-NL" sz="1000" dirty="0"/>
              <a:t>Deeltjesgrootte: de meeste deeltjes in de mest blijven achter op zeef met diameter 0,4 tot 1,2 mm; minder dan 5% blijft achter op zeer met 3,35 mm</a:t>
            </a:r>
          </a:p>
          <a:p>
            <a:pPr lvl="1" eaLnBrk="1" hangingPunct="1">
              <a:buFontTx/>
              <a:buChar char="•"/>
            </a:pPr>
            <a:endParaRPr lang="nl-NL" sz="1000" dirty="0"/>
          </a:p>
          <a:p>
            <a:pPr eaLnBrk="1" hangingPunct="1">
              <a:buFontTx/>
              <a:buChar char="•"/>
            </a:pPr>
            <a:r>
              <a:rPr lang="nl-NL" sz="1000" dirty="0"/>
              <a:t>Soortelijk gewicht: tijdens verteren wordt er gas gevormd. De gasblaasjes vormen een complex met het deeltje waardoor deeltje opstijgt. Indien er geen gasvorming meer optreedt, daalt het deeltje in de </a:t>
            </a:r>
            <a:r>
              <a:rPr lang="nl-NL" sz="1000" dirty="0" err="1"/>
              <a:t>pensvloeistof</a:t>
            </a:r>
            <a:r>
              <a:rPr lang="nl-NL" sz="1000" dirty="0"/>
              <a:t> en kan het passeren</a:t>
            </a:r>
          </a:p>
          <a:p>
            <a:pPr lvl="1" eaLnBrk="1" hangingPunct="1">
              <a:buFontTx/>
              <a:buChar char="•"/>
            </a:pPr>
            <a:endParaRPr lang="nl-NL" sz="1000" dirty="0"/>
          </a:p>
          <a:p>
            <a:pPr eaLnBrk="1" hangingPunct="1"/>
            <a:r>
              <a:rPr lang="nl-NL" sz="1000" b="1" dirty="0"/>
              <a:t>aanpassen rantsoenen</a:t>
            </a:r>
            <a:r>
              <a:rPr lang="nl-NL" sz="1000" dirty="0"/>
              <a:t> vraagt </a:t>
            </a:r>
            <a:r>
              <a:rPr lang="nl-NL" sz="1000" dirty="0" err="1"/>
              <a:t>tijd:melkzuurproducerende</a:t>
            </a:r>
            <a:r>
              <a:rPr lang="nl-NL" sz="1000" dirty="0"/>
              <a:t> bacteriën passen zich sneller aan dan </a:t>
            </a:r>
            <a:r>
              <a:rPr lang="nl-NL" sz="1000" dirty="0" err="1"/>
              <a:t>melkzuurconsumerende</a:t>
            </a:r>
            <a:r>
              <a:rPr lang="nl-NL" sz="1000" dirty="0"/>
              <a:t> bacteriën met kans op </a:t>
            </a:r>
            <a:r>
              <a:rPr lang="nl-NL" sz="1000" dirty="0" err="1"/>
              <a:t>pensverzuring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076862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9138"/>
            <a:ext cx="5024437" cy="3770312"/>
          </a:xfrm>
          <a:ln cap="flat"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731898"/>
            <a:ext cx="4986142" cy="4487340"/>
          </a:xfrm>
          <a:ln/>
        </p:spPr>
        <p:txBody>
          <a:bodyPr lIns="86877" tIns="43436" rIns="86877" bIns="4343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1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1pPr>
            <a:lvl2pPr marL="742889" indent="-285726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2pPr>
            <a:lvl3pPr marL="1142907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3pPr>
            <a:lvl4pPr marL="1600070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4pPr>
            <a:lvl5pPr marL="2057232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5pPr>
            <a:lvl6pPr marL="2514395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6pPr>
            <a:lvl7pPr marL="2971559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7pPr>
            <a:lvl8pPr marL="3428722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8pPr>
            <a:lvl9pPr marL="3885884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9pPr>
          </a:lstStyle>
          <a:p>
            <a:pPr eaLnBrk="1" hangingPunct="1"/>
            <a:fld id="{B3423B09-CE19-4852-AE7C-D41E8628CDC7}" type="slidenum">
              <a:rPr lang="en-GB" sz="1200">
                <a:latin typeface="Arial" charset="0"/>
              </a:rPr>
              <a:pPr eaLnBrk="1" hangingPunct="1"/>
              <a:t>16</a:t>
            </a:fld>
            <a:endParaRPr lang="en-GB" sz="1200">
              <a:latin typeface="Arial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 err="1"/>
              <a:t>Fructosanen</a:t>
            </a:r>
            <a:r>
              <a:rPr lang="nl-NL" dirty="0"/>
              <a:t>: fructoseverbindingen (fructose = </a:t>
            </a:r>
            <a:r>
              <a:rPr lang="nl-NL" dirty="0" err="1"/>
              <a:t>druivesuiker</a:t>
            </a:r>
            <a:r>
              <a:rPr lang="nl-NL" dirty="0"/>
              <a:t>)</a:t>
            </a:r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 err="1"/>
              <a:t>Pectinen</a:t>
            </a:r>
            <a:r>
              <a:rPr lang="nl-NL" dirty="0"/>
              <a:t>: materiaal dat celwanden aan elkaar bindt. Komen vooral voor in knolgewassen (b.v. bietenpulp)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389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1pPr>
            <a:lvl2pPr marL="742889" indent="-285726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2pPr>
            <a:lvl3pPr marL="1142907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3pPr>
            <a:lvl4pPr marL="1600070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4pPr>
            <a:lvl5pPr marL="2057232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5pPr>
            <a:lvl6pPr marL="2514395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6pPr>
            <a:lvl7pPr marL="2971559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7pPr>
            <a:lvl8pPr marL="3428722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8pPr>
            <a:lvl9pPr marL="3885884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9pPr>
          </a:lstStyle>
          <a:p>
            <a:pPr eaLnBrk="1" hangingPunct="1"/>
            <a:fld id="{720C157B-9184-4C3F-BA30-4D87FE2F4257}" type="slidenum">
              <a:rPr lang="en-GB" sz="1200">
                <a:latin typeface="Arial" charset="0"/>
              </a:rPr>
              <a:pPr eaLnBrk="1" hangingPunct="1"/>
              <a:t>17</a:t>
            </a:fld>
            <a:endParaRPr lang="en-GB" sz="1200">
              <a:latin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892175"/>
            <a:ext cx="4641850" cy="3481388"/>
          </a:xfrm>
          <a:ln w="12700" cap="flat">
            <a:solidFill>
              <a:schemeClr val="tx1"/>
            </a:solidFill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2" y="4743084"/>
            <a:ext cx="4981575" cy="4412726"/>
          </a:xfrm>
          <a:noFill/>
        </p:spPr>
        <p:txBody>
          <a:bodyPr lIns="91766" tIns="45077" rIns="91766" bIns="45077"/>
          <a:lstStyle/>
          <a:p>
            <a:pPr eaLnBrk="1" hangingPunct="1"/>
            <a:r>
              <a:rPr lang="nl-NL"/>
              <a:t>NPN gaat razend snel    </a:t>
            </a:r>
          </a:p>
          <a:p>
            <a:pPr eaLnBrk="1" hangingPunct="1"/>
            <a:endParaRPr lang="nl-NL"/>
          </a:p>
          <a:p>
            <a:pPr eaLnBrk="1" hangingPunct="1"/>
            <a:r>
              <a:rPr lang="nl-NL"/>
              <a:t>langzaam eiwit  :  b.v  soya</a:t>
            </a:r>
          </a:p>
          <a:p>
            <a:pPr eaLnBrk="1" hangingPunct="1"/>
            <a:r>
              <a:rPr lang="nl-NL"/>
              <a:t>snel eiwit :  raap en lupinen,</a:t>
            </a:r>
          </a:p>
        </p:txBody>
      </p:sp>
    </p:spTree>
    <p:extLst>
      <p:ext uri="{BB962C8B-B14F-4D97-AF65-F5344CB8AC3E}">
        <p14:creationId xmlns:p14="http://schemas.microsoft.com/office/powerpoint/2010/main" val="2696640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6" y="4714655"/>
            <a:ext cx="5438748" cy="4466755"/>
          </a:xfrm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91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6650" cy="3709988"/>
          </a:xfrm>
          <a:ln w="12700" cap="flat">
            <a:solidFill>
              <a:schemeClr val="tx1"/>
            </a:solidFill>
          </a:ln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3" y="4742373"/>
            <a:ext cx="4982732" cy="440824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50" tIns="44923" rIns="91450" bIns="44923"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75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Warum Reudink – worin unterscheiden wir uns - </a:t>
            </a:r>
            <a:endParaRPr lang="nl-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6998-D57B-4CD5-9559-6D9225CDF56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99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Warum Reudink – worin unterscheiden wir uns - </a:t>
            </a:r>
            <a:endParaRPr lang="nl-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6998-D57B-4CD5-9559-6D9225CDF56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19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EU-Bio und </a:t>
            </a:r>
            <a:r>
              <a:rPr lang="de-DE" b="1" dirty="0" err="1"/>
              <a:t>demeter</a:t>
            </a:r>
            <a:r>
              <a:rPr lang="de-DE" b="1" dirty="0"/>
              <a:t> in </a:t>
            </a:r>
            <a:r>
              <a:rPr lang="de-DE" b="1" dirty="0" err="1"/>
              <a:t>Lochem</a:t>
            </a:r>
            <a:r>
              <a:rPr lang="de-DE" b="1" dirty="0"/>
              <a:t> Niederlande; eigenes Futterwerk) und Verbands-Bio in </a:t>
            </a:r>
            <a:r>
              <a:rPr lang="de-DE" b="1" dirty="0" err="1"/>
              <a:t>Gescher</a:t>
            </a:r>
            <a:r>
              <a:rPr lang="de-DE" b="1" dirty="0"/>
              <a:t> im Münsterland NRW (Bioland, Naturland, </a:t>
            </a:r>
            <a:r>
              <a:rPr lang="de-DE" b="1" dirty="0" err="1"/>
              <a:t>Biokreis</a:t>
            </a:r>
            <a:r>
              <a:rPr lang="de-DE" b="1" dirty="0"/>
              <a:t>)</a:t>
            </a:r>
            <a:endParaRPr lang="nl-NL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6998-D57B-4CD5-9559-6D9225CDF56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26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1pPr>
            <a:lvl2pPr marL="742889" indent="-285726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2pPr>
            <a:lvl3pPr marL="1142907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3pPr>
            <a:lvl4pPr marL="1600070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4pPr>
            <a:lvl5pPr marL="2057232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5pPr>
            <a:lvl6pPr marL="2514395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6pPr>
            <a:lvl7pPr marL="2971559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7pPr>
            <a:lvl8pPr marL="3428722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8pPr>
            <a:lvl9pPr marL="3885884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9pPr>
          </a:lstStyle>
          <a:p>
            <a:pPr eaLnBrk="1" hangingPunct="1"/>
            <a:fld id="{8904115B-584E-48AA-91A9-A13F92BC5F88}" type="slidenum">
              <a:rPr lang="en-GB" sz="1200">
                <a:latin typeface="Arial" charset="0"/>
              </a:rPr>
              <a:pPr eaLnBrk="1" hangingPunct="1"/>
              <a:t>6</a:t>
            </a:fld>
            <a:endParaRPr lang="en-GB" sz="1200">
              <a:latin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892175"/>
            <a:ext cx="4641850" cy="3481388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2" y="4743084"/>
            <a:ext cx="4981575" cy="4412726"/>
          </a:xfrm>
          <a:noFill/>
        </p:spPr>
        <p:txBody>
          <a:bodyPr/>
          <a:lstStyle/>
          <a:p>
            <a:pPr eaLnBrk="1" hangingPunct="1"/>
            <a:r>
              <a:rPr lang="nl-NL"/>
              <a:t>Oude analyse methode uit 1866 en wordt nog steeds gebruikt. Ontwikkeld op een onderzoekscentrum in het plaatsje Weende (Duitsland)</a:t>
            </a:r>
          </a:p>
          <a:p>
            <a:pPr eaLnBrk="1" hangingPunct="1"/>
            <a:endParaRPr lang="nl-NL"/>
          </a:p>
          <a:p>
            <a:pPr eaLnBrk="1" hangingPunct="1"/>
            <a:r>
              <a:rPr lang="nl-NL"/>
              <a:t>Relatief eenvoudig en goedkoop, maar kent beperkingen.</a:t>
            </a:r>
          </a:p>
          <a:p>
            <a:pPr eaLnBrk="1" hangingPunct="1">
              <a:buFontTx/>
              <a:buChar char="-"/>
            </a:pPr>
            <a:r>
              <a:rPr lang="nl-NL"/>
              <a:t>Beperkte informatie over chemische samenstelling van de nutriënten</a:t>
            </a:r>
          </a:p>
          <a:p>
            <a:pPr eaLnBrk="1" hangingPunct="1">
              <a:buFontTx/>
              <a:buChar char="-"/>
            </a:pPr>
            <a:r>
              <a:rPr lang="nl-NL"/>
              <a:t>Zegt niets over de benutting van de nutriënten voor het dier</a:t>
            </a:r>
          </a:p>
          <a:p>
            <a:pPr eaLnBrk="1" hangingPunct="1">
              <a:buFontTx/>
              <a:buChar char="-"/>
            </a:pPr>
            <a:endParaRPr lang="nl-NL"/>
          </a:p>
          <a:p>
            <a:pPr eaLnBrk="1" hangingPunct="1"/>
            <a:r>
              <a:rPr lang="nl-NL"/>
              <a:t>Opdeling o.b.v. chemisch en fysisch gelijk reagerende stoffen (b.v. verbranding (RAS bepaling), koken in zoutzuur)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6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72C3-8374-433C-A4D8-231441EA717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70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72C3-8374-433C-A4D8-231441EA717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529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1pPr>
            <a:lvl2pPr marL="742889" indent="-285726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2pPr>
            <a:lvl3pPr marL="1142907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3pPr>
            <a:lvl4pPr marL="1600070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4pPr>
            <a:lvl5pPr marL="2057232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5pPr>
            <a:lvl6pPr marL="2514395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6pPr>
            <a:lvl7pPr marL="2971559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7pPr>
            <a:lvl8pPr marL="3428722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8pPr>
            <a:lvl9pPr marL="3885884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9pPr>
          </a:lstStyle>
          <a:p>
            <a:pPr eaLnBrk="1" hangingPunct="1"/>
            <a:fld id="{86A13798-0922-4845-8FF3-1AA5B74A9D66}" type="slidenum">
              <a:rPr lang="en-GB" sz="1200">
                <a:latin typeface="Arial" charset="0"/>
              </a:rPr>
              <a:pPr eaLnBrk="1" hangingPunct="1"/>
              <a:t>9</a:t>
            </a:fld>
            <a:endParaRPr lang="en-GB" sz="1200">
              <a:latin typeface="Arial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892175"/>
            <a:ext cx="4641850" cy="3481388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2" y="4743084"/>
            <a:ext cx="4981575" cy="4412726"/>
          </a:xfrm>
          <a:noFill/>
        </p:spPr>
        <p:txBody>
          <a:bodyPr/>
          <a:lstStyle/>
          <a:p>
            <a:pPr eaLnBrk="1" hangingPunct="1"/>
            <a:r>
              <a:rPr lang="nl-NL" dirty="0"/>
              <a:t>Hemicellulose niet in Ruwe Celstof</a:t>
            </a:r>
          </a:p>
          <a:p>
            <a:pPr eaLnBrk="1" hangingPunct="1"/>
            <a:r>
              <a:rPr lang="nl-NL" dirty="0"/>
              <a:t>Ook een deel van cellulose niet in Ruwe Celstof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433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1pPr>
            <a:lvl2pPr marL="742889" indent="-285726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2pPr>
            <a:lvl3pPr marL="1142907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3pPr>
            <a:lvl4pPr marL="1600070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4pPr>
            <a:lvl5pPr marL="2057232" indent="-228581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5pPr>
            <a:lvl6pPr marL="2514395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6pPr>
            <a:lvl7pPr marL="2971559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7pPr>
            <a:lvl8pPr marL="3428722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8pPr>
            <a:lvl9pPr marL="3885884" indent="-22858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9pPr>
          </a:lstStyle>
          <a:p>
            <a:pPr eaLnBrk="1" hangingPunct="1"/>
            <a:fld id="{46B7ACAC-0602-46D1-9633-66AF67423D8C}" type="slidenum">
              <a:rPr lang="en-GB" sz="1200">
                <a:latin typeface="Arial" charset="0"/>
              </a:rPr>
              <a:pPr eaLnBrk="1" hangingPunct="1"/>
              <a:t>11</a:t>
            </a:fld>
            <a:endParaRPr lang="en-GB" sz="1200"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/>
              <a:t>RC = 	10 hemi</a:t>
            </a:r>
          </a:p>
          <a:p>
            <a:pPr eaLnBrk="1" hangingPunct="1"/>
            <a:r>
              <a:rPr lang="nl-NL"/>
              <a:t>	90 cellu</a:t>
            </a:r>
          </a:p>
          <a:p>
            <a:pPr eaLnBrk="1" hangingPunct="1"/>
            <a:r>
              <a:rPr lang="nl-NL"/>
              <a:t>	50 ligninen</a:t>
            </a:r>
          </a:p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31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64E-EC44-43CE-B065-E179917A6101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8DBC-F078-4FE6-91AE-3096F4F88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52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64E-EC44-43CE-B065-E179917A6101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8DBC-F078-4FE6-91AE-3096F4F88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73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64E-EC44-43CE-B065-E179917A6101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8DBC-F078-4FE6-91AE-3096F4F88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73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C7E8-1550-4283-889E-B6029A3A8135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245C-C16E-4D21-A64E-671F824C01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23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C7E8-1550-4283-889E-B6029A3A8135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245C-C16E-4D21-A64E-671F824C01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822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C7E8-1550-4283-889E-B6029A3A8135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245C-C16E-4D21-A64E-671F824C01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39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C7E8-1550-4283-889E-B6029A3A8135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245C-C16E-4D21-A64E-671F824C01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907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C7E8-1550-4283-889E-B6029A3A8135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245C-C16E-4D21-A64E-671F824C01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476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C7E8-1550-4283-889E-B6029A3A8135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245C-C16E-4D21-A64E-671F824C01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514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C7E8-1550-4283-889E-B6029A3A8135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245C-C16E-4D21-A64E-671F824C01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538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C7E8-1550-4283-889E-B6029A3A8135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245C-C16E-4D21-A64E-671F824C01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79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64E-EC44-43CE-B065-E179917A6101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8DBC-F078-4FE6-91AE-3096F4F88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7173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C7E8-1550-4283-889E-B6029A3A8135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245C-C16E-4D21-A64E-671F824C01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109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C7E8-1550-4283-889E-B6029A3A8135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245C-C16E-4D21-A64E-671F824C01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39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C7E8-1550-4283-889E-B6029A3A8135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245C-C16E-4D21-A64E-671F824C01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438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A691-EECD-47C3-9DB6-8594922E2B1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98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72548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11188" y="1412875"/>
            <a:ext cx="7705725" cy="4321175"/>
          </a:xfrm>
        </p:spPr>
        <p:txBody>
          <a:bodyPr/>
          <a:lstStyle/>
          <a:p>
            <a:pPr lvl="0"/>
            <a:r>
              <a:rPr lang="nl-NL" noProof="0"/>
              <a:t>Klik op het pictogram als u een tabel wilt toevoegen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AB5C5-6721-488F-866E-E0A138C4B4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1351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64E-EC44-43CE-B065-E179917A6101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8DBC-F078-4FE6-91AE-3096F4F88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08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64E-EC44-43CE-B065-E179917A6101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8DBC-F078-4FE6-91AE-3096F4F88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49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64E-EC44-43CE-B065-E179917A6101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8DBC-F078-4FE6-91AE-3096F4F88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62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64E-EC44-43CE-B065-E179917A6101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8DBC-F078-4FE6-91AE-3096F4F88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66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64E-EC44-43CE-B065-E179917A6101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8DBC-F078-4FE6-91AE-3096F4F88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93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64E-EC44-43CE-B065-E179917A6101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8DBC-F078-4FE6-91AE-3096F4F88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16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64E-EC44-43CE-B065-E179917A6101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8DBC-F078-4FE6-91AE-3096F4F88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77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E764E-EC44-43CE-B065-E179917A6101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F8DBC-F078-4FE6-91AE-3096F4F88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2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3C7E8-1550-4283-889E-B6029A3A8135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E245C-C16E-4D21-A64E-671F824C01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70"/>
          <a:stretch/>
        </p:blipFill>
        <p:spPr>
          <a:xfrm>
            <a:off x="0" y="5305647"/>
            <a:ext cx="9144000" cy="15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5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827584" y="5373216"/>
            <a:ext cx="7272808" cy="8640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337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Gastcollege Biologisch Rantsoen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Robert van Dorst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14-12-2020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4778"/>
            <a:ext cx="5688632" cy="409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9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115888"/>
            <a:ext cx="5904136" cy="725487"/>
          </a:xfrm>
        </p:spPr>
        <p:txBody>
          <a:bodyPr>
            <a:normAutofit/>
          </a:bodyPr>
          <a:lstStyle/>
          <a:p>
            <a:pPr algn="ctr"/>
            <a:r>
              <a:rPr lang="nl-NL" sz="3200" dirty="0"/>
              <a:t>Waarom voeranalyses?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0" y="1052736"/>
            <a:ext cx="9036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Voor de rantsoenberekening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Voor de voerstrategie, kwaliteit en hoeveelheid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Voor het “leereffect”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4865" y="1433738"/>
            <a:ext cx="4485118" cy="3363838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79512" y="1158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Basis van voeding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204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Basis van voeding</a:t>
            </a:r>
            <a:endParaRPr lang="en-US" sz="2800" dirty="0"/>
          </a:p>
        </p:txBody>
      </p:sp>
      <p:graphicFrame>
        <p:nvGraphicFramePr>
          <p:cNvPr id="1171459" name="Group 3"/>
          <p:cNvGraphicFramePr>
            <a:graphicFrameLocks noGrp="1"/>
          </p:cNvGraphicFramePr>
          <p:nvPr>
            <p:ph idx="1"/>
          </p:nvPr>
        </p:nvGraphicFramePr>
        <p:xfrm>
          <a:off x="611188" y="1412875"/>
          <a:ext cx="7705725" cy="4321176"/>
        </p:xfrm>
        <a:graphic>
          <a:graphicData uri="http://schemas.openxmlformats.org/drawingml/2006/table">
            <a:tbl>
              <a:tblPr/>
              <a:tblGrid>
                <a:gridCol w="19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5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NDF</a:t>
                      </a:r>
                      <a:endPara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ADF</a:t>
                      </a:r>
                      <a:endPara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ADL</a:t>
                      </a:r>
                      <a:endPara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Graskuil</a:t>
                      </a:r>
                      <a:endPara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450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260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22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Snijmais</a:t>
                      </a:r>
                      <a:endPara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404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222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17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Luzerne</a:t>
                      </a:r>
                      <a:endPara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383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326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62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GPS</a:t>
                      </a:r>
                      <a:endPara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400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260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39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Stro</a:t>
                      </a:r>
                      <a:endPara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750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480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120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Bierbostel</a:t>
                      </a:r>
                      <a:endPara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622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224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44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Perspulp</a:t>
                      </a:r>
                      <a:endPara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507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245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7142" name="Oval 62"/>
          <p:cNvSpPr>
            <a:spLocks noChangeArrowheads="1"/>
          </p:cNvSpPr>
          <p:nvPr/>
        </p:nvSpPr>
        <p:spPr bwMode="auto">
          <a:xfrm>
            <a:off x="7019925" y="4005263"/>
            <a:ext cx="719138" cy="6477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3" name="Oval 63"/>
          <p:cNvSpPr>
            <a:spLocks noChangeArrowheads="1"/>
          </p:cNvSpPr>
          <p:nvPr/>
        </p:nvSpPr>
        <p:spPr bwMode="auto">
          <a:xfrm>
            <a:off x="3059113" y="4076700"/>
            <a:ext cx="865187" cy="11525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Oval 64"/>
          <p:cNvSpPr>
            <a:spLocks noChangeArrowheads="1"/>
          </p:cNvSpPr>
          <p:nvPr/>
        </p:nvSpPr>
        <p:spPr bwMode="auto">
          <a:xfrm>
            <a:off x="5076825" y="2997200"/>
            <a:ext cx="719138" cy="6477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8207375" cy="5580063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0" y="0"/>
            <a:ext cx="1763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Basis van voeding</a:t>
            </a:r>
          </a:p>
        </p:txBody>
      </p:sp>
    </p:spTree>
    <p:extLst>
      <p:ext uri="{BB962C8B-B14F-4D97-AF65-F5344CB8AC3E}">
        <p14:creationId xmlns:p14="http://schemas.microsoft.com/office/powerpoint/2010/main" val="17817660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036496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nl-NL" dirty="0"/>
              <a:t>Pens fermentatie: meerwaarde rundveehouderij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noFill/>
          <a:ln/>
        </p:spPr>
        <p:txBody>
          <a:bodyPr>
            <a:normAutofit/>
          </a:bodyPr>
          <a:lstStyle/>
          <a:p>
            <a:pPr lvl="1"/>
            <a:r>
              <a:rPr lang="nl-NL" sz="2400" dirty="0"/>
              <a:t>Vertering ruwe celstof / celwanden</a:t>
            </a:r>
          </a:p>
          <a:p>
            <a:pPr lvl="1"/>
            <a:r>
              <a:rPr lang="nl-NL" sz="2400" dirty="0"/>
              <a:t>Vertering </a:t>
            </a:r>
            <a:r>
              <a:rPr lang="nl-NL" sz="2400" i="1" dirty="0"/>
              <a:t>onbestendige</a:t>
            </a:r>
            <a:r>
              <a:rPr lang="nl-NL" sz="2400" dirty="0"/>
              <a:t> voedingsstoffen</a:t>
            </a:r>
          </a:p>
          <a:p>
            <a:pPr lvl="2"/>
            <a:r>
              <a:rPr lang="nl-NL" sz="2400" dirty="0"/>
              <a:t>Suiker, zetmeel, eiwit</a:t>
            </a:r>
          </a:p>
          <a:p>
            <a:pPr lvl="1"/>
            <a:r>
              <a:rPr lang="nl-NL" sz="2400" dirty="0"/>
              <a:t>Groei van pens microben = microbieel eiwit</a:t>
            </a:r>
          </a:p>
          <a:p>
            <a:pPr lvl="1"/>
            <a:r>
              <a:rPr lang="nl-NL" sz="2400" dirty="0"/>
              <a:t>Vluchtige vetzuren </a:t>
            </a:r>
          </a:p>
          <a:p>
            <a:pPr lvl="2"/>
            <a:r>
              <a:rPr lang="nl-NL" sz="2400" dirty="0"/>
              <a:t>Azijnzuur, propionzuur, boterzuur</a:t>
            </a:r>
          </a:p>
          <a:p>
            <a:pPr lvl="1"/>
            <a:r>
              <a:rPr lang="nl-NL" sz="2400" dirty="0"/>
              <a:t>B Vitaminen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0" y="0"/>
            <a:ext cx="26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Basis van voeding</a:t>
            </a:r>
          </a:p>
        </p:txBody>
      </p:sp>
    </p:spTree>
    <p:extLst>
      <p:ext uri="{BB962C8B-B14F-4D97-AF65-F5344CB8AC3E}">
        <p14:creationId xmlns:p14="http://schemas.microsoft.com/office/powerpoint/2010/main" val="152105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914400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lIns="0" tIns="0" rIns="0" bIns="0" anchor="b">
            <a:normAutofit fontScale="90000"/>
          </a:bodyPr>
          <a:lstStyle/>
          <a:p>
            <a:pPr algn="ctr" eaLnBrk="1" hangingPunct="1">
              <a:lnSpc>
                <a:spcPct val="160000"/>
              </a:lnSpc>
            </a:pPr>
            <a:r>
              <a:rPr lang="nl-NL" sz="4100"/>
              <a:t>Pens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07504" y="-99383"/>
            <a:ext cx="8856984" cy="5616615"/>
            <a:chOff x="-893" y="-87"/>
            <a:chExt cx="6720" cy="4195"/>
          </a:xfrm>
        </p:grpSpPr>
        <p:graphicFrame>
          <p:nvGraphicFramePr>
            <p:cNvPr id="12292" name="Object 4"/>
            <p:cNvGraphicFramePr>
              <a:graphicFrameLocks noChangeAspect="1"/>
            </p:cNvGraphicFramePr>
            <p:nvPr/>
          </p:nvGraphicFramePr>
          <p:xfrm>
            <a:off x="-893" y="-87"/>
            <a:ext cx="6720" cy="4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5486400" imgH="3433572" progId="Word.Document.8">
                    <p:embed/>
                  </p:oleObj>
                </mc:Choice>
                <mc:Fallback>
                  <p:oleObj name="Document" r:id="rId3" imgW="5486400" imgH="3433572" progId="Word.Document.8">
                    <p:embed/>
                    <p:pic>
                      <p:nvPicPr>
                        <p:cNvPr id="1229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93" y="-87"/>
                          <a:ext cx="6720" cy="4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254" y="2226"/>
              <a:ext cx="946" cy="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5pPr>
              <a:lvl6pPr marL="25146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6pPr>
              <a:lvl7pPr marL="29718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7pPr>
              <a:lvl8pPr marL="34290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8pPr>
              <a:lvl9pPr marL="38862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endParaRPr lang="en-US" dirty="0">
                <a:solidFill>
                  <a:srgbClr val="FC0128"/>
                </a:solidFill>
                <a:latin typeface="Times New Roman" pitchFamily="18" charset="0"/>
              </a:endParaRPr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0" y="527"/>
              <a:ext cx="1584" cy="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nl-NL" dirty="0"/>
              <a:t>Basis voeding</a:t>
            </a:r>
          </a:p>
        </p:txBody>
      </p:sp>
    </p:spTree>
    <p:extLst>
      <p:ext uri="{BB962C8B-B14F-4D97-AF65-F5344CB8AC3E}">
        <p14:creationId xmlns:p14="http://schemas.microsoft.com/office/powerpoint/2010/main" val="5931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2294" y="944724"/>
            <a:ext cx="6172200" cy="5295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Transition period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1143001" y="1538790"/>
          <a:ext cx="6777372" cy="34116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9124">
                  <a:extLst>
                    <a:ext uri="{9D8B030D-6E8A-4147-A177-3AD203B41FA5}">
                      <a16:colId xmlns:a16="http://schemas.microsoft.com/office/drawing/2014/main" val="317624543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712866621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529380446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Parameter</a:t>
                      </a:r>
                    </a:p>
                  </a:txBody>
                  <a:tcPr marL="68580" marR="68580" marT="34290" marB="34290">
                    <a:solidFill>
                      <a:srgbClr val="F3C9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Dry </a:t>
                      </a:r>
                      <a:r>
                        <a:rPr lang="nl-NL" sz="1400" dirty="0" err="1">
                          <a:solidFill>
                            <a:schemeClr val="tx1"/>
                          </a:solidFill>
                        </a:rPr>
                        <a:t>Period</a:t>
                      </a:r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3C9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err="1">
                          <a:solidFill>
                            <a:schemeClr val="tx1"/>
                          </a:solidFill>
                        </a:rPr>
                        <a:t>Lactation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 (60 </a:t>
                      </a:r>
                      <a:r>
                        <a:rPr lang="nl-NL" sz="1400" dirty="0" err="1">
                          <a:solidFill>
                            <a:schemeClr val="tx1"/>
                          </a:solidFill>
                        </a:rPr>
                        <a:t>days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rgbClr val="F3C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22604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nl-NL" sz="1400" dirty="0"/>
                        <a:t>VEM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8.500 – 10.000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27.500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8556323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nl-NL" sz="1400" dirty="0"/>
                        <a:t>Dry matter intake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12 – 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24 – 27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8529814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Fermentable organic matter intake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5,5 – 7 kg / </a:t>
                      </a:r>
                      <a:r>
                        <a:rPr lang="nl-NL" sz="1400" dirty="0" err="1"/>
                        <a:t>day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14,5 – 16,2 kg / </a:t>
                      </a:r>
                      <a:r>
                        <a:rPr lang="nl-NL" sz="1400" dirty="0" err="1"/>
                        <a:t>day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18828825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nl-NL" sz="1400" dirty="0" err="1"/>
                        <a:t>Fatty</a:t>
                      </a:r>
                      <a:r>
                        <a:rPr lang="nl-NL" sz="1400" dirty="0"/>
                        <a:t> acid </a:t>
                      </a:r>
                      <a:r>
                        <a:rPr lang="nl-NL" sz="1400" dirty="0" err="1"/>
                        <a:t>production</a:t>
                      </a:r>
                      <a:r>
                        <a:rPr lang="nl-NL" sz="1400" dirty="0"/>
                        <a:t> </a:t>
                      </a:r>
                      <a:r>
                        <a:rPr lang="nl-NL" sz="1400" dirty="0" err="1"/>
                        <a:t>rumen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4,6 kg / </a:t>
                      </a:r>
                      <a:r>
                        <a:rPr lang="nl-NL" sz="1400" dirty="0" err="1"/>
                        <a:t>day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11,1 kg / </a:t>
                      </a:r>
                      <a:r>
                        <a:rPr lang="nl-NL" sz="1400" dirty="0" err="1"/>
                        <a:t>day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605663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nl-NL" sz="1400" dirty="0" err="1"/>
                        <a:t>Protein</a:t>
                      </a:r>
                      <a:r>
                        <a:rPr lang="nl-NL" sz="1400" dirty="0"/>
                        <a:t> intake per </a:t>
                      </a:r>
                      <a:r>
                        <a:rPr lang="nl-NL" sz="1400" dirty="0" err="1"/>
                        <a:t>day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1,5 – 1,9 kg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4,1 – 4,3 kg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88640833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nl-NL" sz="1400" dirty="0" err="1"/>
                        <a:t>Fermentable</a:t>
                      </a:r>
                      <a:r>
                        <a:rPr lang="nl-NL" sz="1400" dirty="0"/>
                        <a:t> </a:t>
                      </a:r>
                      <a:r>
                        <a:rPr lang="nl-NL" sz="1400" dirty="0" err="1"/>
                        <a:t>protein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0,85 kg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2,5 kg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3465937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0" y="0"/>
            <a:ext cx="26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Basis van voeding</a:t>
            </a:r>
          </a:p>
        </p:txBody>
      </p:sp>
    </p:spTree>
    <p:extLst>
      <p:ext uri="{BB962C8B-B14F-4D97-AF65-F5344CB8AC3E}">
        <p14:creationId xmlns:p14="http://schemas.microsoft.com/office/powerpoint/2010/main" val="34964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92" name="Rectangle 28"/>
          <p:cNvSpPr>
            <a:spLocks noChangeArrowheads="1"/>
          </p:cNvSpPr>
          <p:nvPr/>
        </p:nvSpPr>
        <p:spPr bwMode="auto">
          <a:xfrm>
            <a:off x="6553200" y="4724400"/>
            <a:ext cx="243840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dirty="0"/>
              <a:t>Vet	    </a:t>
            </a:r>
            <a:r>
              <a:rPr lang="nl-NL" sz="2000" dirty="0" err="1">
                <a:solidFill>
                  <a:schemeClr val="tx2"/>
                </a:solidFill>
              </a:rPr>
              <a:t>Ketogeen</a:t>
            </a:r>
            <a:endParaRPr lang="nl-NL" sz="2000" dirty="0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Feed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Milk</a:t>
            </a:r>
            <a:r>
              <a:rPr lang="nl-NL" dirty="0"/>
              <a:t>: 	Aanbod nutriënten</a:t>
            </a: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446088" y="1277988"/>
            <a:ext cx="1077912" cy="4064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b="1" dirty="0"/>
              <a:t>Voer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473075" y="2057400"/>
            <a:ext cx="150812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dirty="0"/>
              <a:t>Eiwit</a:t>
            </a: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473075" y="2971800"/>
            <a:ext cx="150812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dirty="0"/>
              <a:t>Zetmeel</a:t>
            </a:r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549275" y="4894262"/>
            <a:ext cx="150812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dirty="0"/>
              <a:t>NDF</a:t>
            </a:r>
          </a:p>
        </p:txBody>
      </p:sp>
      <p:sp>
        <p:nvSpPr>
          <p:cNvPr id="164875" name="Rectangle 11"/>
          <p:cNvSpPr>
            <a:spLocks noChangeArrowheads="1"/>
          </p:cNvSpPr>
          <p:nvPr/>
        </p:nvSpPr>
        <p:spPr bwMode="auto">
          <a:xfrm>
            <a:off x="549275" y="5597575"/>
            <a:ext cx="150812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dirty="0"/>
              <a:t>Vet</a:t>
            </a:r>
          </a:p>
        </p:txBody>
      </p:sp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2530475" y="1295400"/>
            <a:ext cx="1508125" cy="4064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b="1" dirty="0"/>
              <a:t>Pens</a:t>
            </a:r>
          </a:p>
        </p:txBody>
      </p:sp>
      <p:sp>
        <p:nvSpPr>
          <p:cNvPr id="164877" name="Rectangle 13"/>
          <p:cNvSpPr>
            <a:spLocks noChangeArrowheads="1"/>
          </p:cNvSpPr>
          <p:nvPr/>
        </p:nvSpPr>
        <p:spPr bwMode="auto">
          <a:xfrm>
            <a:off x="4807744" y="1295400"/>
            <a:ext cx="1364456" cy="4064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b="1" dirty="0"/>
              <a:t>Darm</a:t>
            </a:r>
            <a:endParaRPr lang="nl-NL" sz="2000" dirty="0"/>
          </a:p>
        </p:txBody>
      </p:sp>
      <p:sp>
        <p:nvSpPr>
          <p:cNvPr id="164878" name="Rectangle 14"/>
          <p:cNvSpPr>
            <a:spLocks noChangeArrowheads="1"/>
          </p:cNvSpPr>
          <p:nvPr/>
        </p:nvSpPr>
        <p:spPr bwMode="auto">
          <a:xfrm>
            <a:off x="6553200" y="1277988"/>
            <a:ext cx="914400" cy="4064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b="1" dirty="0"/>
              <a:t>Uier</a:t>
            </a:r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>
            <a:off x="1600200" y="4191000"/>
            <a:ext cx="566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1" name="Line 17"/>
          <p:cNvSpPr>
            <a:spLocks noChangeShapeType="1"/>
          </p:cNvSpPr>
          <p:nvPr/>
        </p:nvSpPr>
        <p:spPr bwMode="auto">
          <a:xfrm flipV="1">
            <a:off x="1574800" y="4724400"/>
            <a:ext cx="635000" cy="16454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3" name="Line 19"/>
          <p:cNvSpPr>
            <a:spLocks noChangeShapeType="1"/>
          </p:cNvSpPr>
          <p:nvPr/>
        </p:nvSpPr>
        <p:spPr bwMode="auto">
          <a:xfrm>
            <a:off x="1600200" y="5181600"/>
            <a:ext cx="566737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4" name="Rectangle 20"/>
          <p:cNvSpPr>
            <a:spLocks noChangeArrowheads="1"/>
          </p:cNvSpPr>
          <p:nvPr/>
        </p:nvSpPr>
        <p:spPr bwMode="auto">
          <a:xfrm>
            <a:off x="3276600" y="2362200"/>
            <a:ext cx="150812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dirty="0" err="1"/>
              <a:t>Micr</a:t>
            </a:r>
            <a:r>
              <a:rPr lang="nl-NL" sz="2000" dirty="0"/>
              <a:t>. eiwit</a:t>
            </a:r>
          </a:p>
        </p:txBody>
      </p:sp>
      <p:sp>
        <p:nvSpPr>
          <p:cNvPr id="164885" name="Rectangle 21"/>
          <p:cNvSpPr>
            <a:spLocks noChangeArrowheads="1"/>
          </p:cNvSpPr>
          <p:nvPr/>
        </p:nvSpPr>
        <p:spPr bwMode="auto">
          <a:xfrm>
            <a:off x="2362200" y="2379663"/>
            <a:ext cx="150812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dirty="0"/>
              <a:t>NH</a:t>
            </a:r>
            <a:r>
              <a:rPr lang="nl-NL" sz="2000" baseline="-25000" dirty="0"/>
              <a:t>3</a:t>
            </a:r>
          </a:p>
        </p:txBody>
      </p:sp>
      <p:sp>
        <p:nvSpPr>
          <p:cNvPr id="164887" name="Rectangle 23"/>
          <p:cNvSpPr>
            <a:spLocks noChangeArrowheads="1"/>
          </p:cNvSpPr>
          <p:nvPr/>
        </p:nvSpPr>
        <p:spPr bwMode="auto">
          <a:xfrm>
            <a:off x="2898775" y="4495800"/>
            <a:ext cx="243522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dirty="0"/>
              <a:t>Azijnzuur</a:t>
            </a:r>
          </a:p>
        </p:txBody>
      </p:sp>
      <p:sp>
        <p:nvSpPr>
          <p:cNvPr id="164888" name="Rectangle 24"/>
          <p:cNvSpPr>
            <a:spLocks noChangeArrowheads="1"/>
          </p:cNvSpPr>
          <p:nvPr/>
        </p:nvSpPr>
        <p:spPr bwMode="auto">
          <a:xfrm>
            <a:off x="2744788" y="4098255"/>
            <a:ext cx="152241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dirty="0"/>
              <a:t>Boterzuur</a:t>
            </a:r>
          </a:p>
        </p:txBody>
      </p:sp>
      <p:sp>
        <p:nvSpPr>
          <p:cNvPr id="164890" name="Rectangle 26"/>
          <p:cNvSpPr>
            <a:spLocks noChangeArrowheads="1"/>
          </p:cNvSpPr>
          <p:nvPr/>
        </p:nvSpPr>
        <p:spPr bwMode="auto">
          <a:xfrm>
            <a:off x="2466975" y="5105400"/>
            <a:ext cx="157162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dirty="0"/>
              <a:t>“Structuur”</a:t>
            </a:r>
          </a:p>
        </p:txBody>
      </p:sp>
      <p:sp>
        <p:nvSpPr>
          <p:cNvPr id="164891" name="Rectangle 27"/>
          <p:cNvSpPr>
            <a:spLocks noChangeArrowheads="1"/>
          </p:cNvSpPr>
          <p:nvPr/>
        </p:nvSpPr>
        <p:spPr bwMode="auto">
          <a:xfrm>
            <a:off x="2590800" y="3717255"/>
            <a:ext cx="167640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dirty="0"/>
              <a:t>Propionzuur</a:t>
            </a:r>
          </a:p>
        </p:txBody>
      </p:sp>
      <p:sp>
        <p:nvSpPr>
          <p:cNvPr id="164893" name="Rectangle 29"/>
          <p:cNvSpPr>
            <a:spLocks noChangeArrowheads="1"/>
          </p:cNvSpPr>
          <p:nvPr/>
        </p:nvSpPr>
        <p:spPr bwMode="auto">
          <a:xfrm>
            <a:off x="6477000" y="3141663"/>
            <a:ext cx="236220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dirty="0"/>
              <a:t>Lactose     </a:t>
            </a:r>
            <a:r>
              <a:rPr lang="nl-NL" sz="2000" dirty="0" err="1">
                <a:solidFill>
                  <a:schemeClr val="tx2"/>
                </a:solidFill>
              </a:rPr>
              <a:t>Glucogeen</a:t>
            </a:r>
            <a:endParaRPr lang="nl-NL" sz="2000" dirty="0">
              <a:solidFill>
                <a:schemeClr val="tx2"/>
              </a:solidFill>
            </a:endParaRPr>
          </a:p>
        </p:txBody>
      </p:sp>
      <p:sp>
        <p:nvSpPr>
          <p:cNvPr id="164894" name="Rectangle 30"/>
          <p:cNvSpPr>
            <a:spLocks noChangeArrowheads="1"/>
          </p:cNvSpPr>
          <p:nvPr/>
        </p:nvSpPr>
        <p:spPr bwMode="auto">
          <a:xfrm>
            <a:off x="4807744" y="3099025"/>
            <a:ext cx="1508125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dirty="0"/>
              <a:t>Glucose (Lever)</a:t>
            </a:r>
          </a:p>
        </p:txBody>
      </p:sp>
      <p:sp>
        <p:nvSpPr>
          <p:cNvPr id="164895" name="Rectangle 31"/>
          <p:cNvSpPr>
            <a:spLocks noChangeArrowheads="1"/>
          </p:cNvSpPr>
          <p:nvPr/>
        </p:nvSpPr>
        <p:spPr bwMode="auto">
          <a:xfrm>
            <a:off x="6477000" y="2057400"/>
            <a:ext cx="251460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dirty="0"/>
              <a:t>Eiwit	     </a:t>
            </a:r>
            <a:r>
              <a:rPr lang="nl-NL" sz="2000" dirty="0" err="1">
                <a:solidFill>
                  <a:schemeClr val="tx2"/>
                </a:solidFill>
              </a:rPr>
              <a:t>Aminogeen</a:t>
            </a:r>
            <a:endParaRPr lang="nl-NL" sz="2000" dirty="0"/>
          </a:p>
        </p:txBody>
      </p:sp>
      <p:sp>
        <p:nvSpPr>
          <p:cNvPr id="164896" name="Rectangle 32"/>
          <p:cNvSpPr>
            <a:spLocks noChangeArrowheads="1"/>
          </p:cNvSpPr>
          <p:nvPr/>
        </p:nvSpPr>
        <p:spPr bwMode="auto">
          <a:xfrm>
            <a:off x="4800600" y="2074863"/>
            <a:ext cx="150812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dirty="0"/>
              <a:t>Aminozuren</a:t>
            </a:r>
          </a:p>
        </p:txBody>
      </p:sp>
      <p:sp>
        <p:nvSpPr>
          <p:cNvPr id="164897" name="Line 33"/>
          <p:cNvSpPr>
            <a:spLocks noChangeShapeType="1"/>
          </p:cNvSpPr>
          <p:nvPr/>
        </p:nvSpPr>
        <p:spPr bwMode="auto">
          <a:xfrm>
            <a:off x="1600200" y="2209800"/>
            <a:ext cx="3157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8" name="Line 34"/>
          <p:cNvSpPr>
            <a:spLocks noChangeShapeType="1"/>
          </p:cNvSpPr>
          <p:nvPr/>
        </p:nvSpPr>
        <p:spPr bwMode="auto">
          <a:xfrm>
            <a:off x="2971800" y="2590800"/>
            <a:ext cx="236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9" name="Line 35"/>
          <p:cNvSpPr>
            <a:spLocks noChangeShapeType="1"/>
          </p:cNvSpPr>
          <p:nvPr/>
        </p:nvSpPr>
        <p:spPr bwMode="auto">
          <a:xfrm>
            <a:off x="1600200" y="3200400"/>
            <a:ext cx="3157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0" name="Line 36"/>
          <p:cNvSpPr>
            <a:spLocks noChangeShapeType="1"/>
          </p:cNvSpPr>
          <p:nvPr/>
        </p:nvSpPr>
        <p:spPr bwMode="auto">
          <a:xfrm flipV="1">
            <a:off x="6019800" y="3340435"/>
            <a:ext cx="442913" cy="123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1" name="Line 37"/>
          <p:cNvSpPr>
            <a:spLocks noChangeShapeType="1"/>
          </p:cNvSpPr>
          <p:nvPr/>
        </p:nvSpPr>
        <p:spPr bwMode="auto">
          <a:xfrm>
            <a:off x="6248400" y="2286000"/>
            <a:ext cx="214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2" name="Line 38"/>
          <p:cNvSpPr>
            <a:spLocks noChangeShapeType="1"/>
          </p:cNvSpPr>
          <p:nvPr/>
        </p:nvSpPr>
        <p:spPr bwMode="auto">
          <a:xfrm>
            <a:off x="1600200" y="2362200"/>
            <a:ext cx="693737" cy="1548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3" name="Line 39"/>
          <p:cNvSpPr>
            <a:spLocks noChangeShapeType="1"/>
          </p:cNvSpPr>
          <p:nvPr/>
        </p:nvSpPr>
        <p:spPr bwMode="auto">
          <a:xfrm>
            <a:off x="1600200" y="3486090"/>
            <a:ext cx="558800" cy="2940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4" name="Line 40"/>
          <p:cNvSpPr>
            <a:spLocks noChangeShapeType="1"/>
          </p:cNvSpPr>
          <p:nvPr/>
        </p:nvSpPr>
        <p:spPr bwMode="auto">
          <a:xfrm flipV="1">
            <a:off x="4038600" y="3476655"/>
            <a:ext cx="838200" cy="3644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5" name="Line 41"/>
          <p:cNvSpPr>
            <a:spLocks noChangeShapeType="1"/>
          </p:cNvSpPr>
          <p:nvPr/>
        </p:nvSpPr>
        <p:spPr bwMode="auto">
          <a:xfrm>
            <a:off x="5334000" y="2481263"/>
            <a:ext cx="0" cy="5667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906" name="Line 42"/>
          <p:cNvSpPr>
            <a:spLocks noChangeShapeType="1"/>
          </p:cNvSpPr>
          <p:nvPr/>
        </p:nvSpPr>
        <p:spPr bwMode="auto">
          <a:xfrm flipV="1">
            <a:off x="1600200" y="5181600"/>
            <a:ext cx="4862513" cy="5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12" name="Line 48"/>
          <p:cNvSpPr>
            <a:spLocks noChangeShapeType="1"/>
          </p:cNvSpPr>
          <p:nvPr/>
        </p:nvSpPr>
        <p:spPr bwMode="auto">
          <a:xfrm>
            <a:off x="4038599" y="4359944"/>
            <a:ext cx="2438401" cy="3454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13" name="Line 49"/>
          <p:cNvSpPr>
            <a:spLocks noChangeShapeType="1"/>
          </p:cNvSpPr>
          <p:nvPr/>
        </p:nvSpPr>
        <p:spPr bwMode="auto">
          <a:xfrm>
            <a:off x="4038599" y="4705400"/>
            <a:ext cx="2438401" cy="286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17" name="Rectangle 53"/>
          <p:cNvSpPr>
            <a:spLocks noChangeArrowheads="1"/>
          </p:cNvSpPr>
          <p:nvPr/>
        </p:nvSpPr>
        <p:spPr bwMode="auto">
          <a:xfrm>
            <a:off x="7848600" y="1276400"/>
            <a:ext cx="823912" cy="4064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b="1" dirty="0"/>
              <a:t>Type</a:t>
            </a:r>
          </a:p>
        </p:txBody>
      </p:sp>
      <p:sp>
        <p:nvSpPr>
          <p:cNvPr id="164918" name="Line 54"/>
          <p:cNvSpPr>
            <a:spLocks noChangeShapeType="1"/>
          </p:cNvSpPr>
          <p:nvPr/>
        </p:nvSpPr>
        <p:spPr bwMode="auto">
          <a:xfrm flipV="1">
            <a:off x="4495800" y="2362200"/>
            <a:ext cx="26193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519906" y="3962400"/>
            <a:ext cx="150812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sz="2000" dirty="0"/>
              <a:t>Suiker</a:t>
            </a:r>
          </a:p>
        </p:txBody>
      </p:sp>
      <p:sp>
        <p:nvSpPr>
          <p:cNvPr id="69" name="Tekstvak 68"/>
          <p:cNvSpPr txBox="1"/>
          <p:nvPr/>
        </p:nvSpPr>
        <p:spPr>
          <a:xfrm>
            <a:off x="6014717" y="5638800"/>
            <a:ext cx="843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HI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hteraccolade 4"/>
          <p:cNvSpPr/>
          <p:nvPr/>
        </p:nvSpPr>
        <p:spPr>
          <a:xfrm>
            <a:off x="2133600" y="3369346"/>
            <a:ext cx="363538" cy="1706686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Line 39"/>
          <p:cNvSpPr>
            <a:spLocks noChangeShapeType="1"/>
          </p:cNvSpPr>
          <p:nvPr/>
        </p:nvSpPr>
        <p:spPr bwMode="auto">
          <a:xfrm>
            <a:off x="1600199" y="2514600"/>
            <a:ext cx="558801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al 5"/>
          <p:cNvSpPr/>
          <p:nvPr/>
        </p:nvSpPr>
        <p:spPr>
          <a:xfrm>
            <a:off x="2557462" y="3369346"/>
            <a:ext cx="1862138" cy="1752599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0" y="44624"/>
            <a:ext cx="229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Basis van voeding</a:t>
            </a:r>
          </a:p>
        </p:txBody>
      </p:sp>
    </p:spTree>
    <p:extLst>
      <p:ext uri="{BB962C8B-B14F-4D97-AF65-F5344CB8AC3E}">
        <p14:creationId xmlns:p14="http://schemas.microsoft.com/office/powerpoint/2010/main" val="193060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sz="2800"/>
              <a:t>Afbraaksnelheid van koolhydraten</a:t>
            </a:r>
            <a:endParaRPr lang="en-GB" sz="2800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243681" y="1143000"/>
            <a:ext cx="8672513" cy="4967288"/>
            <a:chOff x="0" y="720"/>
            <a:chExt cx="5463" cy="3129"/>
          </a:xfrm>
        </p:grpSpPr>
        <p:grpSp>
          <p:nvGrpSpPr>
            <p:cNvPr id="24580" name="Group 4"/>
            <p:cNvGrpSpPr>
              <a:grpSpLocks/>
            </p:cNvGrpSpPr>
            <p:nvPr/>
          </p:nvGrpSpPr>
          <p:grpSpPr bwMode="auto">
            <a:xfrm>
              <a:off x="0" y="720"/>
              <a:ext cx="5463" cy="2821"/>
              <a:chOff x="0" y="720"/>
              <a:chExt cx="5463" cy="2821"/>
            </a:xfrm>
          </p:grpSpPr>
          <p:sp>
            <p:nvSpPr>
              <p:cNvPr id="24583" name="Freeform 5"/>
              <p:cNvSpPr>
                <a:spLocks/>
              </p:cNvSpPr>
              <p:nvPr/>
            </p:nvSpPr>
            <p:spPr bwMode="auto">
              <a:xfrm>
                <a:off x="2242" y="2728"/>
                <a:ext cx="2097" cy="803"/>
              </a:xfrm>
              <a:custGeom>
                <a:avLst/>
                <a:gdLst>
                  <a:gd name="T0" fmla="*/ 2096 w 2097"/>
                  <a:gd name="T1" fmla="*/ 802 h 803"/>
                  <a:gd name="T2" fmla="*/ 1874 w 2097"/>
                  <a:gd name="T3" fmla="*/ 802 h 803"/>
                  <a:gd name="T4" fmla="*/ 1659 w 2097"/>
                  <a:gd name="T5" fmla="*/ 791 h 803"/>
                  <a:gd name="T6" fmla="*/ 1555 w 2097"/>
                  <a:gd name="T7" fmla="*/ 779 h 803"/>
                  <a:gd name="T8" fmla="*/ 1451 w 2097"/>
                  <a:gd name="T9" fmla="*/ 762 h 803"/>
                  <a:gd name="T10" fmla="*/ 1346 w 2097"/>
                  <a:gd name="T11" fmla="*/ 740 h 803"/>
                  <a:gd name="T12" fmla="*/ 1249 w 2097"/>
                  <a:gd name="T13" fmla="*/ 712 h 803"/>
                  <a:gd name="T14" fmla="*/ 1159 w 2097"/>
                  <a:gd name="T15" fmla="*/ 672 h 803"/>
                  <a:gd name="T16" fmla="*/ 1069 w 2097"/>
                  <a:gd name="T17" fmla="*/ 621 h 803"/>
                  <a:gd name="T18" fmla="*/ 979 w 2097"/>
                  <a:gd name="T19" fmla="*/ 565 h 803"/>
                  <a:gd name="T20" fmla="*/ 895 w 2097"/>
                  <a:gd name="T21" fmla="*/ 497 h 803"/>
                  <a:gd name="T22" fmla="*/ 736 w 2097"/>
                  <a:gd name="T23" fmla="*/ 373 h 803"/>
                  <a:gd name="T24" fmla="*/ 652 w 2097"/>
                  <a:gd name="T25" fmla="*/ 316 h 803"/>
                  <a:gd name="T26" fmla="*/ 576 w 2097"/>
                  <a:gd name="T27" fmla="*/ 265 h 803"/>
                  <a:gd name="T28" fmla="*/ 500 w 2097"/>
                  <a:gd name="T29" fmla="*/ 220 h 803"/>
                  <a:gd name="T30" fmla="*/ 430 w 2097"/>
                  <a:gd name="T31" fmla="*/ 169 h 803"/>
                  <a:gd name="T32" fmla="*/ 361 w 2097"/>
                  <a:gd name="T33" fmla="*/ 124 h 803"/>
                  <a:gd name="T34" fmla="*/ 291 w 2097"/>
                  <a:gd name="T35" fmla="*/ 79 h 803"/>
                  <a:gd name="T36" fmla="*/ 222 w 2097"/>
                  <a:gd name="T37" fmla="*/ 40 h 803"/>
                  <a:gd name="T38" fmla="*/ 153 w 2097"/>
                  <a:gd name="T39" fmla="*/ 11 h 803"/>
                  <a:gd name="T40" fmla="*/ 76 w 2097"/>
                  <a:gd name="T41" fmla="*/ 0 h 803"/>
                  <a:gd name="T42" fmla="*/ 0 w 2097"/>
                  <a:gd name="T43" fmla="*/ 6 h 8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97" h="803">
                    <a:moveTo>
                      <a:pt x="2096" y="802"/>
                    </a:moveTo>
                    <a:lnTo>
                      <a:pt x="1874" y="802"/>
                    </a:lnTo>
                    <a:lnTo>
                      <a:pt x="1659" y="791"/>
                    </a:lnTo>
                    <a:lnTo>
                      <a:pt x="1555" y="779"/>
                    </a:lnTo>
                    <a:lnTo>
                      <a:pt x="1451" y="762"/>
                    </a:lnTo>
                    <a:lnTo>
                      <a:pt x="1346" y="740"/>
                    </a:lnTo>
                    <a:lnTo>
                      <a:pt x="1249" y="712"/>
                    </a:lnTo>
                    <a:lnTo>
                      <a:pt x="1159" y="672"/>
                    </a:lnTo>
                    <a:lnTo>
                      <a:pt x="1069" y="621"/>
                    </a:lnTo>
                    <a:lnTo>
                      <a:pt x="979" y="565"/>
                    </a:lnTo>
                    <a:lnTo>
                      <a:pt x="895" y="497"/>
                    </a:lnTo>
                    <a:lnTo>
                      <a:pt x="736" y="373"/>
                    </a:lnTo>
                    <a:lnTo>
                      <a:pt x="652" y="316"/>
                    </a:lnTo>
                    <a:lnTo>
                      <a:pt x="576" y="265"/>
                    </a:lnTo>
                    <a:lnTo>
                      <a:pt x="500" y="220"/>
                    </a:lnTo>
                    <a:lnTo>
                      <a:pt x="430" y="169"/>
                    </a:lnTo>
                    <a:lnTo>
                      <a:pt x="361" y="124"/>
                    </a:lnTo>
                    <a:lnTo>
                      <a:pt x="291" y="79"/>
                    </a:lnTo>
                    <a:lnTo>
                      <a:pt x="222" y="40"/>
                    </a:lnTo>
                    <a:lnTo>
                      <a:pt x="153" y="11"/>
                    </a:lnTo>
                    <a:lnTo>
                      <a:pt x="76" y="0"/>
                    </a:lnTo>
                    <a:lnTo>
                      <a:pt x="0" y="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84" name="Freeform 6"/>
              <p:cNvSpPr>
                <a:spLocks/>
              </p:cNvSpPr>
              <p:nvPr/>
            </p:nvSpPr>
            <p:spPr bwMode="auto">
              <a:xfrm>
                <a:off x="2812" y="3075"/>
                <a:ext cx="2630" cy="466"/>
              </a:xfrm>
              <a:custGeom>
                <a:avLst/>
                <a:gdLst>
                  <a:gd name="T0" fmla="*/ 2629 w 2630"/>
                  <a:gd name="T1" fmla="*/ 460 h 466"/>
                  <a:gd name="T2" fmla="*/ 2377 w 2630"/>
                  <a:gd name="T3" fmla="*/ 465 h 466"/>
                  <a:gd name="T4" fmla="*/ 2124 w 2630"/>
                  <a:gd name="T5" fmla="*/ 460 h 466"/>
                  <a:gd name="T6" fmla="*/ 1872 w 2630"/>
                  <a:gd name="T7" fmla="*/ 448 h 466"/>
                  <a:gd name="T8" fmla="*/ 1750 w 2630"/>
                  <a:gd name="T9" fmla="*/ 431 h 466"/>
                  <a:gd name="T10" fmla="*/ 1628 w 2630"/>
                  <a:gd name="T11" fmla="*/ 414 h 466"/>
                  <a:gd name="T12" fmla="*/ 1506 w 2630"/>
                  <a:gd name="T13" fmla="*/ 386 h 466"/>
                  <a:gd name="T14" fmla="*/ 1384 w 2630"/>
                  <a:gd name="T15" fmla="*/ 352 h 466"/>
                  <a:gd name="T16" fmla="*/ 1271 w 2630"/>
                  <a:gd name="T17" fmla="*/ 312 h 466"/>
                  <a:gd name="T18" fmla="*/ 1149 w 2630"/>
                  <a:gd name="T19" fmla="*/ 267 h 466"/>
                  <a:gd name="T20" fmla="*/ 923 w 2630"/>
                  <a:gd name="T21" fmla="*/ 182 h 466"/>
                  <a:gd name="T22" fmla="*/ 818 w 2630"/>
                  <a:gd name="T23" fmla="*/ 142 h 466"/>
                  <a:gd name="T24" fmla="*/ 714 w 2630"/>
                  <a:gd name="T25" fmla="*/ 114 h 466"/>
                  <a:gd name="T26" fmla="*/ 522 w 2630"/>
                  <a:gd name="T27" fmla="*/ 63 h 466"/>
                  <a:gd name="T28" fmla="*/ 339 w 2630"/>
                  <a:gd name="T29" fmla="*/ 28 h 466"/>
                  <a:gd name="T30" fmla="*/ 165 w 2630"/>
                  <a:gd name="T31" fmla="*/ 6 h 466"/>
                  <a:gd name="T32" fmla="*/ 0 w 2630"/>
                  <a:gd name="T33" fmla="*/ 0 h 4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30" h="466">
                    <a:moveTo>
                      <a:pt x="2629" y="460"/>
                    </a:moveTo>
                    <a:lnTo>
                      <a:pt x="2377" y="465"/>
                    </a:lnTo>
                    <a:lnTo>
                      <a:pt x="2124" y="460"/>
                    </a:lnTo>
                    <a:lnTo>
                      <a:pt x="1872" y="448"/>
                    </a:lnTo>
                    <a:lnTo>
                      <a:pt x="1750" y="431"/>
                    </a:lnTo>
                    <a:lnTo>
                      <a:pt x="1628" y="414"/>
                    </a:lnTo>
                    <a:lnTo>
                      <a:pt x="1506" y="386"/>
                    </a:lnTo>
                    <a:lnTo>
                      <a:pt x="1384" y="352"/>
                    </a:lnTo>
                    <a:lnTo>
                      <a:pt x="1271" y="312"/>
                    </a:lnTo>
                    <a:lnTo>
                      <a:pt x="1149" y="267"/>
                    </a:lnTo>
                    <a:lnTo>
                      <a:pt x="923" y="182"/>
                    </a:lnTo>
                    <a:lnTo>
                      <a:pt x="818" y="142"/>
                    </a:lnTo>
                    <a:lnTo>
                      <a:pt x="714" y="114"/>
                    </a:lnTo>
                    <a:lnTo>
                      <a:pt x="522" y="63"/>
                    </a:lnTo>
                    <a:lnTo>
                      <a:pt x="339" y="28"/>
                    </a:lnTo>
                    <a:lnTo>
                      <a:pt x="165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24585" name="Group 7"/>
              <p:cNvGrpSpPr>
                <a:grpSpLocks/>
              </p:cNvGrpSpPr>
              <p:nvPr/>
            </p:nvGrpSpPr>
            <p:grpSpPr bwMode="auto">
              <a:xfrm>
                <a:off x="224" y="913"/>
                <a:ext cx="5239" cy="2628"/>
                <a:chOff x="224" y="913"/>
                <a:chExt cx="5239" cy="2628"/>
              </a:xfrm>
            </p:grpSpPr>
            <p:grpSp>
              <p:nvGrpSpPr>
                <p:cNvPr id="24591" name="Group 8"/>
                <p:cNvGrpSpPr>
                  <a:grpSpLocks/>
                </p:cNvGrpSpPr>
                <p:nvPr/>
              </p:nvGrpSpPr>
              <p:grpSpPr bwMode="auto">
                <a:xfrm>
                  <a:off x="236" y="1390"/>
                  <a:ext cx="1725" cy="2127"/>
                  <a:chOff x="236" y="1390"/>
                  <a:chExt cx="1725" cy="2127"/>
                </a:xfrm>
              </p:grpSpPr>
              <p:sp>
                <p:nvSpPr>
                  <p:cNvPr id="24602" name="Freeform 9"/>
                  <p:cNvSpPr>
                    <a:spLocks/>
                  </p:cNvSpPr>
                  <p:nvPr/>
                </p:nvSpPr>
                <p:spPr bwMode="auto">
                  <a:xfrm>
                    <a:off x="236" y="1390"/>
                    <a:ext cx="871" cy="2127"/>
                  </a:xfrm>
                  <a:custGeom>
                    <a:avLst/>
                    <a:gdLst>
                      <a:gd name="T0" fmla="*/ 0 w 871"/>
                      <a:gd name="T1" fmla="*/ 2126 h 2127"/>
                      <a:gd name="T2" fmla="*/ 133 w 871"/>
                      <a:gd name="T3" fmla="*/ 2013 h 2127"/>
                      <a:gd name="T4" fmla="*/ 198 w 871"/>
                      <a:gd name="T5" fmla="*/ 1952 h 2127"/>
                      <a:gd name="T6" fmla="*/ 260 w 871"/>
                      <a:gd name="T7" fmla="*/ 1884 h 2127"/>
                      <a:gd name="T8" fmla="*/ 321 w 871"/>
                      <a:gd name="T9" fmla="*/ 1811 h 2127"/>
                      <a:gd name="T10" fmla="*/ 376 w 871"/>
                      <a:gd name="T11" fmla="*/ 1727 h 2127"/>
                      <a:gd name="T12" fmla="*/ 427 w 871"/>
                      <a:gd name="T13" fmla="*/ 1631 h 2127"/>
                      <a:gd name="T14" fmla="*/ 471 w 871"/>
                      <a:gd name="T15" fmla="*/ 1518 h 2127"/>
                      <a:gd name="T16" fmla="*/ 491 w 871"/>
                      <a:gd name="T17" fmla="*/ 1457 h 2127"/>
                      <a:gd name="T18" fmla="*/ 509 w 871"/>
                      <a:gd name="T19" fmla="*/ 1383 h 2127"/>
                      <a:gd name="T20" fmla="*/ 526 w 871"/>
                      <a:gd name="T21" fmla="*/ 1305 h 2127"/>
                      <a:gd name="T22" fmla="*/ 540 w 871"/>
                      <a:gd name="T23" fmla="*/ 1220 h 2127"/>
                      <a:gd name="T24" fmla="*/ 565 w 871"/>
                      <a:gd name="T25" fmla="*/ 1040 h 2127"/>
                      <a:gd name="T26" fmla="*/ 588 w 871"/>
                      <a:gd name="T27" fmla="*/ 855 h 2127"/>
                      <a:gd name="T28" fmla="*/ 608 w 871"/>
                      <a:gd name="T29" fmla="*/ 675 h 2127"/>
                      <a:gd name="T30" fmla="*/ 618 w 871"/>
                      <a:gd name="T31" fmla="*/ 585 h 2127"/>
                      <a:gd name="T32" fmla="*/ 627 w 871"/>
                      <a:gd name="T33" fmla="*/ 506 h 2127"/>
                      <a:gd name="T34" fmla="*/ 638 w 871"/>
                      <a:gd name="T35" fmla="*/ 427 h 2127"/>
                      <a:gd name="T36" fmla="*/ 649 w 871"/>
                      <a:gd name="T37" fmla="*/ 354 h 2127"/>
                      <a:gd name="T38" fmla="*/ 659 w 871"/>
                      <a:gd name="T39" fmla="*/ 292 h 2127"/>
                      <a:gd name="T40" fmla="*/ 672 w 871"/>
                      <a:gd name="T41" fmla="*/ 241 h 2127"/>
                      <a:gd name="T42" fmla="*/ 684 w 871"/>
                      <a:gd name="T43" fmla="*/ 196 h 2127"/>
                      <a:gd name="T44" fmla="*/ 698 w 871"/>
                      <a:gd name="T45" fmla="*/ 163 h 2127"/>
                      <a:gd name="T46" fmla="*/ 712 w 871"/>
                      <a:gd name="T47" fmla="*/ 129 h 2127"/>
                      <a:gd name="T48" fmla="*/ 727 w 871"/>
                      <a:gd name="T49" fmla="*/ 101 h 2127"/>
                      <a:gd name="T50" fmla="*/ 755 w 871"/>
                      <a:gd name="T51" fmla="*/ 61 h 2127"/>
                      <a:gd name="T52" fmla="*/ 783 w 871"/>
                      <a:gd name="T53" fmla="*/ 39 h 2127"/>
                      <a:gd name="T54" fmla="*/ 810 w 871"/>
                      <a:gd name="T55" fmla="*/ 28 h 2127"/>
                      <a:gd name="T56" fmla="*/ 835 w 871"/>
                      <a:gd name="T57" fmla="*/ 16 h 2127"/>
                      <a:gd name="T58" fmla="*/ 856 w 871"/>
                      <a:gd name="T59" fmla="*/ 11 h 2127"/>
                      <a:gd name="T60" fmla="*/ 870 w 871"/>
                      <a:gd name="T61" fmla="*/ 0 h 2127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871" h="2127">
                        <a:moveTo>
                          <a:pt x="0" y="2126"/>
                        </a:moveTo>
                        <a:lnTo>
                          <a:pt x="133" y="2013"/>
                        </a:lnTo>
                        <a:lnTo>
                          <a:pt x="198" y="1952"/>
                        </a:lnTo>
                        <a:lnTo>
                          <a:pt x="260" y="1884"/>
                        </a:lnTo>
                        <a:lnTo>
                          <a:pt x="321" y="1811"/>
                        </a:lnTo>
                        <a:lnTo>
                          <a:pt x="376" y="1727"/>
                        </a:lnTo>
                        <a:lnTo>
                          <a:pt x="427" y="1631"/>
                        </a:lnTo>
                        <a:lnTo>
                          <a:pt x="471" y="1518"/>
                        </a:lnTo>
                        <a:lnTo>
                          <a:pt x="491" y="1457"/>
                        </a:lnTo>
                        <a:lnTo>
                          <a:pt x="509" y="1383"/>
                        </a:lnTo>
                        <a:lnTo>
                          <a:pt x="526" y="1305"/>
                        </a:lnTo>
                        <a:lnTo>
                          <a:pt x="540" y="1220"/>
                        </a:lnTo>
                        <a:lnTo>
                          <a:pt x="565" y="1040"/>
                        </a:lnTo>
                        <a:lnTo>
                          <a:pt x="588" y="855"/>
                        </a:lnTo>
                        <a:lnTo>
                          <a:pt x="608" y="675"/>
                        </a:lnTo>
                        <a:lnTo>
                          <a:pt x="618" y="585"/>
                        </a:lnTo>
                        <a:lnTo>
                          <a:pt x="627" y="506"/>
                        </a:lnTo>
                        <a:lnTo>
                          <a:pt x="638" y="427"/>
                        </a:lnTo>
                        <a:lnTo>
                          <a:pt x="649" y="354"/>
                        </a:lnTo>
                        <a:lnTo>
                          <a:pt x="659" y="292"/>
                        </a:lnTo>
                        <a:lnTo>
                          <a:pt x="672" y="241"/>
                        </a:lnTo>
                        <a:lnTo>
                          <a:pt x="684" y="196"/>
                        </a:lnTo>
                        <a:lnTo>
                          <a:pt x="698" y="163"/>
                        </a:lnTo>
                        <a:lnTo>
                          <a:pt x="712" y="129"/>
                        </a:lnTo>
                        <a:lnTo>
                          <a:pt x="727" y="101"/>
                        </a:lnTo>
                        <a:lnTo>
                          <a:pt x="755" y="61"/>
                        </a:lnTo>
                        <a:lnTo>
                          <a:pt x="783" y="39"/>
                        </a:lnTo>
                        <a:lnTo>
                          <a:pt x="810" y="28"/>
                        </a:lnTo>
                        <a:lnTo>
                          <a:pt x="835" y="16"/>
                        </a:lnTo>
                        <a:lnTo>
                          <a:pt x="856" y="11"/>
                        </a:lnTo>
                        <a:lnTo>
                          <a:pt x="87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4603" name="Freeform 10"/>
                  <p:cNvSpPr>
                    <a:spLocks/>
                  </p:cNvSpPr>
                  <p:nvPr/>
                </p:nvSpPr>
                <p:spPr bwMode="auto">
                  <a:xfrm>
                    <a:off x="1088" y="1390"/>
                    <a:ext cx="873" cy="2127"/>
                  </a:xfrm>
                  <a:custGeom>
                    <a:avLst/>
                    <a:gdLst>
                      <a:gd name="T0" fmla="*/ 872 w 873"/>
                      <a:gd name="T1" fmla="*/ 2126 h 2127"/>
                      <a:gd name="T2" fmla="*/ 737 w 873"/>
                      <a:gd name="T3" fmla="*/ 2013 h 2127"/>
                      <a:gd name="T4" fmla="*/ 674 w 873"/>
                      <a:gd name="T5" fmla="*/ 1952 h 2127"/>
                      <a:gd name="T6" fmla="*/ 612 w 873"/>
                      <a:gd name="T7" fmla="*/ 1884 h 2127"/>
                      <a:gd name="T8" fmla="*/ 552 w 873"/>
                      <a:gd name="T9" fmla="*/ 1811 h 2127"/>
                      <a:gd name="T10" fmla="*/ 496 w 873"/>
                      <a:gd name="T11" fmla="*/ 1727 h 2127"/>
                      <a:gd name="T12" fmla="*/ 446 w 873"/>
                      <a:gd name="T13" fmla="*/ 1631 h 2127"/>
                      <a:gd name="T14" fmla="*/ 398 w 873"/>
                      <a:gd name="T15" fmla="*/ 1518 h 2127"/>
                      <a:gd name="T16" fmla="*/ 380 w 873"/>
                      <a:gd name="T17" fmla="*/ 1457 h 2127"/>
                      <a:gd name="T18" fmla="*/ 361 w 873"/>
                      <a:gd name="T19" fmla="*/ 1383 h 2127"/>
                      <a:gd name="T20" fmla="*/ 345 w 873"/>
                      <a:gd name="T21" fmla="*/ 1305 h 2127"/>
                      <a:gd name="T22" fmla="*/ 329 w 873"/>
                      <a:gd name="T23" fmla="*/ 1220 h 2127"/>
                      <a:gd name="T24" fmla="*/ 304 w 873"/>
                      <a:gd name="T25" fmla="*/ 1040 h 2127"/>
                      <a:gd name="T26" fmla="*/ 282 w 873"/>
                      <a:gd name="T27" fmla="*/ 855 h 2127"/>
                      <a:gd name="T28" fmla="*/ 264 w 873"/>
                      <a:gd name="T29" fmla="*/ 675 h 2127"/>
                      <a:gd name="T30" fmla="*/ 254 w 873"/>
                      <a:gd name="T31" fmla="*/ 585 h 2127"/>
                      <a:gd name="T32" fmla="*/ 245 w 873"/>
                      <a:gd name="T33" fmla="*/ 506 h 2127"/>
                      <a:gd name="T34" fmla="*/ 235 w 873"/>
                      <a:gd name="T35" fmla="*/ 427 h 2127"/>
                      <a:gd name="T36" fmla="*/ 223 w 873"/>
                      <a:gd name="T37" fmla="*/ 354 h 2127"/>
                      <a:gd name="T38" fmla="*/ 213 w 873"/>
                      <a:gd name="T39" fmla="*/ 292 h 2127"/>
                      <a:gd name="T40" fmla="*/ 201 w 873"/>
                      <a:gd name="T41" fmla="*/ 241 h 2127"/>
                      <a:gd name="T42" fmla="*/ 188 w 873"/>
                      <a:gd name="T43" fmla="*/ 196 h 2127"/>
                      <a:gd name="T44" fmla="*/ 173 w 873"/>
                      <a:gd name="T45" fmla="*/ 163 h 2127"/>
                      <a:gd name="T46" fmla="*/ 160 w 873"/>
                      <a:gd name="T47" fmla="*/ 129 h 2127"/>
                      <a:gd name="T48" fmla="*/ 144 w 873"/>
                      <a:gd name="T49" fmla="*/ 101 h 2127"/>
                      <a:gd name="T50" fmla="*/ 116 w 873"/>
                      <a:gd name="T51" fmla="*/ 61 h 2127"/>
                      <a:gd name="T52" fmla="*/ 88 w 873"/>
                      <a:gd name="T53" fmla="*/ 39 h 2127"/>
                      <a:gd name="T54" fmla="*/ 60 w 873"/>
                      <a:gd name="T55" fmla="*/ 28 h 2127"/>
                      <a:gd name="T56" fmla="*/ 35 w 873"/>
                      <a:gd name="T57" fmla="*/ 16 h 2127"/>
                      <a:gd name="T58" fmla="*/ 16 w 873"/>
                      <a:gd name="T59" fmla="*/ 11 h 2127"/>
                      <a:gd name="T60" fmla="*/ 0 w 873"/>
                      <a:gd name="T61" fmla="*/ 0 h 2127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873" h="2127">
                        <a:moveTo>
                          <a:pt x="872" y="2126"/>
                        </a:moveTo>
                        <a:lnTo>
                          <a:pt x="737" y="2013"/>
                        </a:lnTo>
                        <a:lnTo>
                          <a:pt x="674" y="1952"/>
                        </a:lnTo>
                        <a:lnTo>
                          <a:pt x="612" y="1884"/>
                        </a:lnTo>
                        <a:lnTo>
                          <a:pt x="552" y="1811"/>
                        </a:lnTo>
                        <a:lnTo>
                          <a:pt x="496" y="1727"/>
                        </a:lnTo>
                        <a:lnTo>
                          <a:pt x="446" y="1631"/>
                        </a:lnTo>
                        <a:lnTo>
                          <a:pt x="398" y="1518"/>
                        </a:lnTo>
                        <a:lnTo>
                          <a:pt x="380" y="1457"/>
                        </a:lnTo>
                        <a:lnTo>
                          <a:pt x="361" y="1383"/>
                        </a:lnTo>
                        <a:lnTo>
                          <a:pt x="345" y="1305"/>
                        </a:lnTo>
                        <a:lnTo>
                          <a:pt x="329" y="1220"/>
                        </a:lnTo>
                        <a:lnTo>
                          <a:pt x="304" y="1040"/>
                        </a:lnTo>
                        <a:lnTo>
                          <a:pt x="282" y="855"/>
                        </a:lnTo>
                        <a:lnTo>
                          <a:pt x="264" y="675"/>
                        </a:lnTo>
                        <a:lnTo>
                          <a:pt x="254" y="585"/>
                        </a:lnTo>
                        <a:lnTo>
                          <a:pt x="245" y="506"/>
                        </a:lnTo>
                        <a:lnTo>
                          <a:pt x="235" y="427"/>
                        </a:lnTo>
                        <a:lnTo>
                          <a:pt x="223" y="354"/>
                        </a:lnTo>
                        <a:lnTo>
                          <a:pt x="213" y="292"/>
                        </a:lnTo>
                        <a:lnTo>
                          <a:pt x="201" y="241"/>
                        </a:lnTo>
                        <a:lnTo>
                          <a:pt x="188" y="196"/>
                        </a:lnTo>
                        <a:lnTo>
                          <a:pt x="173" y="163"/>
                        </a:lnTo>
                        <a:lnTo>
                          <a:pt x="160" y="129"/>
                        </a:lnTo>
                        <a:lnTo>
                          <a:pt x="144" y="101"/>
                        </a:lnTo>
                        <a:lnTo>
                          <a:pt x="116" y="61"/>
                        </a:lnTo>
                        <a:lnTo>
                          <a:pt x="88" y="39"/>
                        </a:lnTo>
                        <a:lnTo>
                          <a:pt x="60" y="28"/>
                        </a:lnTo>
                        <a:lnTo>
                          <a:pt x="35" y="16"/>
                        </a:lnTo>
                        <a:lnTo>
                          <a:pt x="16" y="1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4592" name="Group 11"/>
                <p:cNvGrpSpPr>
                  <a:grpSpLocks/>
                </p:cNvGrpSpPr>
                <p:nvPr/>
              </p:nvGrpSpPr>
              <p:grpSpPr bwMode="auto">
                <a:xfrm>
                  <a:off x="231" y="1796"/>
                  <a:ext cx="2213" cy="1735"/>
                  <a:chOff x="231" y="1796"/>
                  <a:chExt cx="2213" cy="1735"/>
                </a:xfrm>
              </p:grpSpPr>
              <p:sp>
                <p:nvSpPr>
                  <p:cNvPr id="24600" name="Freeform 12"/>
                  <p:cNvSpPr>
                    <a:spLocks/>
                  </p:cNvSpPr>
                  <p:nvPr/>
                </p:nvSpPr>
                <p:spPr bwMode="auto">
                  <a:xfrm>
                    <a:off x="231" y="1796"/>
                    <a:ext cx="1119" cy="1735"/>
                  </a:xfrm>
                  <a:custGeom>
                    <a:avLst/>
                    <a:gdLst>
                      <a:gd name="T0" fmla="*/ 0 w 1119"/>
                      <a:gd name="T1" fmla="*/ 1734 h 1735"/>
                      <a:gd name="T2" fmla="*/ 170 w 1119"/>
                      <a:gd name="T3" fmla="*/ 1644 h 1735"/>
                      <a:gd name="T4" fmla="*/ 255 w 1119"/>
                      <a:gd name="T5" fmla="*/ 1593 h 1735"/>
                      <a:gd name="T6" fmla="*/ 335 w 1119"/>
                      <a:gd name="T7" fmla="*/ 1536 h 1735"/>
                      <a:gd name="T8" fmla="*/ 410 w 1119"/>
                      <a:gd name="T9" fmla="*/ 1480 h 1735"/>
                      <a:gd name="T10" fmla="*/ 481 w 1119"/>
                      <a:gd name="T11" fmla="*/ 1406 h 1735"/>
                      <a:gd name="T12" fmla="*/ 546 w 1119"/>
                      <a:gd name="T13" fmla="*/ 1327 h 1735"/>
                      <a:gd name="T14" fmla="*/ 604 w 1119"/>
                      <a:gd name="T15" fmla="*/ 1237 h 1735"/>
                      <a:gd name="T16" fmla="*/ 630 w 1119"/>
                      <a:gd name="T17" fmla="*/ 1186 h 1735"/>
                      <a:gd name="T18" fmla="*/ 652 w 1119"/>
                      <a:gd name="T19" fmla="*/ 1130 h 1735"/>
                      <a:gd name="T20" fmla="*/ 673 w 1119"/>
                      <a:gd name="T21" fmla="*/ 1062 h 1735"/>
                      <a:gd name="T22" fmla="*/ 693 w 1119"/>
                      <a:gd name="T23" fmla="*/ 994 h 1735"/>
                      <a:gd name="T24" fmla="*/ 725 w 1119"/>
                      <a:gd name="T25" fmla="*/ 853 h 1735"/>
                      <a:gd name="T26" fmla="*/ 753 w 1119"/>
                      <a:gd name="T27" fmla="*/ 700 h 1735"/>
                      <a:gd name="T28" fmla="*/ 779 w 1119"/>
                      <a:gd name="T29" fmla="*/ 548 h 1735"/>
                      <a:gd name="T30" fmla="*/ 803 w 1119"/>
                      <a:gd name="T31" fmla="*/ 412 h 1735"/>
                      <a:gd name="T32" fmla="*/ 816 w 1119"/>
                      <a:gd name="T33" fmla="*/ 350 h 1735"/>
                      <a:gd name="T34" fmla="*/ 829 w 1119"/>
                      <a:gd name="T35" fmla="*/ 288 h 1735"/>
                      <a:gd name="T36" fmla="*/ 844 w 1119"/>
                      <a:gd name="T37" fmla="*/ 243 h 1735"/>
                      <a:gd name="T38" fmla="*/ 859 w 1119"/>
                      <a:gd name="T39" fmla="*/ 198 h 1735"/>
                      <a:gd name="T40" fmla="*/ 876 w 1119"/>
                      <a:gd name="T41" fmla="*/ 164 h 1735"/>
                      <a:gd name="T42" fmla="*/ 894 w 1119"/>
                      <a:gd name="T43" fmla="*/ 130 h 1735"/>
                      <a:gd name="T44" fmla="*/ 930 w 1119"/>
                      <a:gd name="T45" fmla="*/ 85 h 1735"/>
                      <a:gd name="T46" fmla="*/ 967 w 1119"/>
                      <a:gd name="T47" fmla="*/ 51 h 1735"/>
                      <a:gd name="T48" fmla="*/ 1006 w 1119"/>
                      <a:gd name="T49" fmla="*/ 34 h 1735"/>
                      <a:gd name="T50" fmla="*/ 1040 w 1119"/>
                      <a:gd name="T51" fmla="*/ 23 h 1735"/>
                      <a:gd name="T52" fmla="*/ 1071 w 1119"/>
                      <a:gd name="T53" fmla="*/ 17 h 1735"/>
                      <a:gd name="T54" fmla="*/ 1099 w 1119"/>
                      <a:gd name="T55" fmla="*/ 11 h 1735"/>
                      <a:gd name="T56" fmla="*/ 1118 w 1119"/>
                      <a:gd name="T57" fmla="*/ 0 h 173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1119" h="1735">
                        <a:moveTo>
                          <a:pt x="0" y="1734"/>
                        </a:moveTo>
                        <a:lnTo>
                          <a:pt x="170" y="1644"/>
                        </a:lnTo>
                        <a:lnTo>
                          <a:pt x="255" y="1593"/>
                        </a:lnTo>
                        <a:lnTo>
                          <a:pt x="335" y="1536"/>
                        </a:lnTo>
                        <a:lnTo>
                          <a:pt x="410" y="1480"/>
                        </a:lnTo>
                        <a:lnTo>
                          <a:pt x="481" y="1406"/>
                        </a:lnTo>
                        <a:lnTo>
                          <a:pt x="546" y="1327"/>
                        </a:lnTo>
                        <a:lnTo>
                          <a:pt x="604" y="1237"/>
                        </a:lnTo>
                        <a:lnTo>
                          <a:pt x="630" y="1186"/>
                        </a:lnTo>
                        <a:lnTo>
                          <a:pt x="652" y="1130"/>
                        </a:lnTo>
                        <a:lnTo>
                          <a:pt x="673" y="1062"/>
                        </a:lnTo>
                        <a:lnTo>
                          <a:pt x="693" y="994"/>
                        </a:lnTo>
                        <a:lnTo>
                          <a:pt x="725" y="853"/>
                        </a:lnTo>
                        <a:lnTo>
                          <a:pt x="753" y="700"/>
                        </a:lnTo>
                        <a:lnTo>
                          <a:pt x="779" y="548"/>
                        </a:lnTo>
                        <a:lnTo>
                          <a:pt x="803" y="412"/>
                        </a:lnTo>
                        <a:lnTo>
                          <a:pt x="816" y="350"/>
                        </a:lnTo>
                        <a:lnTo>
                          <a:pt x="829" y="288"/>
                        </a:lnTo>
                        <a:lnTo>
                          <a:pt x="844" y="243"/>
                        </a:lnTo>
                        <a:lnTo>
                          <a:pt x="859" y="198"/>
                        </a:lnTo>
                        <a:lnTo>
                          <a:pt x="876" y="164"/>
                        </a:lnTo>
                        <a:lnTo>
                          <a:pt x="894" y="130"/>
                        </a:lnTo>
                        <a:lnTo>
                          <a:pt x="930" y="85"/>
                        </a:lnTo>
                        <a:lnTo>
                          <a:pt x="967" y="51"/>
                        </a:lnTo>
                        <a:lnTo>
                          <a:pt x="1006" y="34"/>
                        </a:lnTo>
                        <a:lnTo>
                          <a:pt x="1040" y="23"/>
                        </a:lnTo>
                        <a:lnTo>
                          <a:pt x="1071" y="17"/>
                        </a:lnTo>
                        <a:lnTo>
                          <a:pt x="1099" y="11"/>
                        </a:lnTo>
                        <a:lnTo>
                          <a:pt x="1118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4601" name="Freeform 13"/>
                  <p:cNvSpPr>
                    <a:spLocks/>
                  </p:cNvSpPr>
                  <p:nvPr/>
                </p:nvSpPr>
                <p:spPr bwMode="auto">
                  <a:xfrm>
                    <a:off x="1325" y="1796"/>
                    <a:ext cx="1119" cy="1735"/>
                  </a:xfrm>
                  <a:custGeom>
                    <a:avLst/>
                    <a:gdLst>
                      <a:gd name="T0" fmla="*/ 1118 w 1119"/>
                      <a:gd name="T1" fmla="*/ 1734 h 1735"/>
                      <a:gd name="T2" fmla="*/ 946 w 1119"/>
                      <a:gd name="T3" fmla="*/ 1644 h 1735"/>
                      <a:gd name="T4" fmla="*/ 864 w 1119"/>
                      <a:gd name="T5" fmla="*/ 1593 h 1735"/>
                      <a:gd name="T6" fmla="*/ 782 w 1119"/>
                      <a:gd name="T7" fmla="*/ 1536 h 1735"/>
                      <a:gd name="T8" fmla="*/ 708 w 1119"/>
                      <a:gd name="T9" fmla="*/ 1480 h 1735"/>
                      <a:gd name="T10" fmla="*/ 637 w 1119"/>
                      <a:gd name="T11" fmla="*/ 1406 h 1735"/>
                      <a:gd name="T12" fmla="*/ 571 w 1119"/>
                      <a:gd name="T13" fmla="*/ 1327 h 1735"/>
                      <a:gd name="T14" fmla="*/ 512 w 1119"/>
                      <a:gd name="T15" fmla="*/ 1237 h 1735"/>
                      <a:gd name="T16" fmla="*/ 485 w 1119"/>
                      <a:gd name="T17" fmla="*/ 1186 h 1735"/>
                      <a:gd name="T18" fmla="*/ 461 w 1119"/>
                      <a:gd name="T19" fmla="*/ 1130 h 1735"/>
                      <a:gd name="T20" fmla="*/ 422 w 1119"/>
                      <a:gd name="T21" fmla="*/ 994 h 1735"/>
                      <a:gd name="T22" fmla="*/ 391 w 1119"/>
                      <a:gd name="T23" fmla="*/ 853 h 1735"/>
                      <a:gd name="T24" fmla="*/ 360 w 1119"/>
                      <a:gd name="T25" fmla="*/ 700 h 1735"/>
                      <a:gd name="T26" fmla="*/ 336 w 1119"/>
                      <a:gd name="T27" fmla="*/ 548 h 1735"/>
                      <a:gd name="T28" fmla="*/ 309 w 1119"/>
                      <a:gd name="T29" fmla="*/ 412 h 1735"/>
                      <a:gd name="T30" fmla="*/ 297 w 1119"/>
                      <a:gd name="T31" fmla="*/ 350 h 1735"/>
                      <a:gd name="T32" fmla="*/ 285 w 1119"/>
                      <a:gd name="T33" fmla="*/ 288 h 1735"/>
                      <a:gd name="T34" fmla="*/ 270 w 1119"/>
                      <a:gd name="T35" fmla="*/ 243 h 1735"/>
                      <a:gd name="T36" fmla="*/ 254 w 1119"/>
                      <a:gd name="T37" fmla="*/ 198 h 1735"/>
                      <a:gd name="T38" fmla="*/ 239 w 1119"/>
                      <a:gd name="T39" fmla="*/ 164 h 1735"/>
                      <a:gd name="T40" fmla="*/ 219 w 1119"/>
                      <a:gd name="T41" fmla="*/ 130 h 1735"/>
                      <a:gd name="T42" fmla="*/ 184 w 1119"/>
                      <a:gd name="T43" fmla="*/ 85 h 1735"/>
                      <a:gd name="T44" fmla="*/ 145 w 1119"/>
                      <a:gd name="T45" fmla="*/ 51 h 1735"/>
                      <a:gd name="T46" fmla="*/ 110 w 1119"/>
                      <a:gd name="T47" fmla="*/ 34 h 1735"/>
                      <a:gd name="T48" fmla="*/ 74 w 1119"/>
                      <a:gd name="T49" fmla="*/ 23 h 1735"/>
                      <a:gd name="T50" fmla="*/ 43 w 1119"/>
                      <a:gd name="T51" fmla="*/ 17 h 1735"/>
                      <a:gd name="T52" fmla="*/ 20 w 1119"/>
                      <a:gd name="T53" fmla="*/ 11 h 1735"/>
                      <a:gd name="T54" fmla="*/ 0 w 1119"/>
                      <a:gd name="T55" fmla="*/ 0 h 173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1119" h="1735">
                        <a:moveTo>
                          <a:pt x="1118" y="1734"/>
                        </a:moveTo>
                        <a:lnTo>
                          <a:pt x="946" y="1644"/>
                        </a:lnTo>
                        <a:lnTo>
                          <a:pt x="864" y="1593"/>
                        </a:lnTo>
                        <a:lnTo>
                          <a:pt x="782" y="1536"/>
                        </a:lnTo>
                        <a:lnTo>
                          <a:pt x="708" y="1480"/>
                        </a:lnTo>
                        <a:lnTo>
                          <a:pt x="637" y="1406"/>
                        </a:lnTo>
                        <a:lnTo>
                          <a:pt x="571" y="1327"/>
                        </a:lnTo>
                        <a:lnTo>
                          <a:pt x="512" y="1237"/>
                        </a:lnTo>
                        <a:lnTo>
                          <a:pt x="485" y="1186"/>
                        </a:lnTo>
                        <a:lnTo>
                          <a:pt x="461" y="1130"/>
                        </a:lnTo>
                        <a:lnTo>
                          <a:pt x="422" y="994"/>
                        </a:lnTo>
                        <a:lnTo>
                          <a:pt x="391" y="853"/>
                        </a:lnTo>
                        <a:lnTo>
                          <a:pt x="360" y="700"/>
                        </a:lnTo>
                        <a:lnTo>
                          <a:pt x="336" y="548"/>
                        </a:lnTo>
                        <a:lnTo>
                          <a:pt x="309" y="412"/>
                        </a:lnTo>
                        <a:lnTo>
                          <a:pt x="297" y="350"/>
                        </a:lnTo>
                        <a:lnTo>
                          <a:pt x="285" y="288"/>
                        </a:lnTo>
                        <a:lnTo>
                          <a:pt x="270" y="243"/>
                        </a:lnTo>
                        <a:lnTo>
                          <a:pt x="254" y="198"/>
                        </a:lnTo>
                        <a:lnTo>
                          <a:pt x="239" y="164"/>
                        </a:lnTo>
                        <a:lnTo>
                          <a:pt x="219" y="130"/>
                        </a:lnTo>
                        <a:lnTo>
                          <a:pt x="184" y="85"/>
                        </a:lnTo>
                        <a:lnTo>
                          <a:pt x="145" y="51"/>
                        </a:lnTo>
                        <a:lnTo>
                          <a:pt x="110" y="34"/>
                        </a:lnTo>
                        <a:lnTo>
                          <a:pt x="74" y="23"/>
                        </a:lnTo>
                        <a:lnTo>
                          <a:pt x="43" y="17"/>
                        </a:lnTo>
                        <a:lnTo>
                          <a:pt x="20" y="1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4593" name="Line 14"/>
                <p:cNvSpPr>
                  <a:spLocks noChangeShapeType="1"/>
                </p:cNvSpPr>
                <p:nvPr/>
              </p:nvSpPr>
              <p:spPr bwMode="auto">
                <a:xfrm>
                  <a:off x="225" y="3536"/>
                  <a:ext cx="52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grpSp>
              <p:nvGrpSpPr>
                <p:cNvPr id="24594" name="Group 15"/>
                <p:cNvGrpSpPr>
                  <a:grpSpLocks/>
                </p:cNvGrpSpPr>
                <p:nvPr/>
              </p:nvGrpSpPr>
              <p:grpSpPr bwMode="auto">
                <a:xfrm>
                  <a:off x="235" y="2598"/>
                  <a:ext cx="3363" cy="933"/>
                  <a:chOff x="235" y="2598"/>
                  <a:chExt cx="3363" cy="933"/>
                </a:xfrm>
              </p:grpSpPr>
              <p:sp>
                <p:nvSpPr>
                  <p:cNvPr id="24598" name="Freeform 16"/>
                  <p:cNvSpPr>
                    <a:spLocks/>
                  </p:cNvSpPr>
                  <p:nvPr/>
                </p:nvSpPr>
                <p:spPr bwMode="auto">
                  <a:xfrm>
                    <a:off x="235" y="2598"/>
                    <a:ext cx="1725" cy="933"/>
                  </a:xfrm>
                  <a:custGeom>
                    <a:avLst/>
                    <a:gdLst>
                      <a:gd name="T0" fmla="*/ 0 w 1725"/>
                      <a:gd name="T1" fmla="*/ 932 h 933"/>
                      <a:gd name="T2" fmla="*/ 129 w 1725"/>
                      <a:gd name="T3" fmla="*/ 926 h 933"/>
                      <a:gd name="T4" fmla="*/ 257 w 1725"/>
                      <a:gd name="T5" fmla="*/ 909 h 933"/>
                      <a:gd name="T6" fmla="*/ 323 w 1725"/>
                      <a:gd name="T7" fmla="*/ 892 h 933"/>
                      <a:gd name="T8" fmla="*/ 389 w 1725"/>
                      <a:gd name="T9" fmla="*/ 870 h 933"/>
                      <a:gd name="T10" fmla="*/ 458 w 1725"/>
                      <a:gd name="T11" fmla="*/ 842 h 933"/>
                      <a:gd name="T12" fmla="*/ 530 w 1725"/>
                      <a:gd name="T13" fmla="*/ 802 h 933"/>
                      <a:gd name="T14" fmla="*/ 602 w 1725"/>
                      <a:gd name="T15" fmla="*/ 746 h 933"/>
                      <a:gd name="T16" fmla="*/ 680 w 1725"/>
                      <a:gd name="T17" fmla="*/ 678 h 933"/>
                      <a:gd name="T18" fmla="*/ 759 w 1725"/>
                      <a:gd name="T19" fmla="*/ 599 h 933"/>
                      <a:gd name="T20" fmla="*/ 837 w 1725"/>
                      <a:gd name="T21" fmla="*/ 514 h 933"/>
                      <a:gd name="T22" fmla="*/ 915 w 1725"/>
                      <a:gd name="T23" fmla="*/ 429 h 933"/>
                      <a:gd name="T24" fmla="*/ 997 w 1725"/>
                      <a:gd name="T25" fmla="*/ 345 h 933"/>
                      <a:gd name="T26" fmla="*/ 1075 w 1725"/>
                      <a:gd name="T27" fmla="*/ 271 h 933"/>
                      <a:gd name="T28" fmla="*/ 1150 w 1725"/>
                      <a:gd name="T29" fmla="*/ 215 h 933"/>
                      <a:gd name="T30" fmla="*/ 1226 w 1725"/>
                      <a:gd name="T31" fmla="*/ 164 h 933"/>
                      <a:gd name="T32" fmla="*/ 1307 w 1725"/>
                      <a:gd name="T33" fmla="*/ 124 h 933"/>
                      <a:gd name="T34" fmla="*/ 1385 w 1725"/>
                      <a:gd name="T35" fmla="*/ 85 h 933"/>
                      <a:gd name="T36" fmla="*/ 1464 w 1725"/>
                      <a:gd name="T37" fmla="*/ 57 h 933"/>
                      <a:gd name="T38" fmla="*/ 1539 w 1725"/>
                      <a:gd name="T39" fmla="*/ 28 h 933"/>
                      <a:gd name="T40" fmla="*/ 1608 w 1725"/>
                      <a:gd name="T41" fmla="*/ 11 h 933"/>
                      <a:gd name="T42" fmla="*/ 1671 w 1725"/>
                      <a:gd name="T43" fmla="*/ 0 h 933"/>
                      <a:gd name="T44" fmla="*/ 1724 w 1725"/>
                      <a:gd name="T45" fmla="*/ 0 h 93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1725" h="933">
                        <a:moveTo>
                          <a:pt x="0" y="932"/>
                        </a:moveTo>
                        <a:lnTo>
                          <a:pt x="129" y="926"/>
                        </a:lnTo>
                        <a:lnTo>
                          <a:pt x="257" y="909"/>
                        </a:lnTo>
                        <a:lnTo>
                          <a:pt x="323" y="892"/>
                        </a:lnTo>
                        <a:lnTo>
                          <a:pt x="389" y="870"/>
                        </a:lnTo>
                        <a:lnTo>
                          <a:pt x="458" y="842"/>
                        </a:lnTo>
                        <a:lnTo>
                          <a:pt x="530" y="802"/>
                        </a:lnTo>
                        <a:lnTo>
                          <a:pt x="602" y="746"/>
                        </a:lnTo>
                        <a:lnTo>
                          <a:pt x="680" y="678"/>
                        </a:lnTo>
                        <a:lnTo>
                          <a:pt x="759" y="599"/>
                        </a:lnTo>
                        <a:lnTo>
                          <a:pt x="837" y="514"/>
                        </a:lnTo>
                        <a:lnTo>
                          <a:pt x="915" y="429"/>
                        </a:lnTo>
                        <a:lnTo>
                          <a:pt x="997" y="345"/>
                        </a:lnTo>
                        <a:lnTo>
                          <a:pt x="1075" y="271"/>
                        </a:lnTo>
                        <a:lnTo>
                          <a:pt x="1150" y="215"/>
                        </a:lnTo>
                        <a:lnTo>
                          <a:pt x="1226" y="164"/>
                        </a:lnTo>
                        <a:lnTo>
                          <a:pt x="1307" y="124"/>
                        </a:lnTo>
                        <a:lnTo>
                          <a:pt x="1385" y="85"/>
                        </a:lnTo>
                        <a:lnTo>
                          <a:pt x="1464" y="57"/>
                        </a:lnTo>
                        <a:lnTo>
                          <a:pt x="1539" y="28"/>
                        </a:lnTo>
                        <a:lnTo>
                          <a:pt x="1608" y="11"/>
                        </a:lnTo>
                        <a:lnTo>
                          <a:pt x="1671" y="0"/>
                        </a:lnTo>
                        <a:lnTo>
                          <a:pt x="1724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4599" name="Freeform 17"/>
                  <p:cNvSpPr>
                    <a:spLocks/>
                  </p:cNvSpPr>
                  <p:nvPr/>
                </p:nvSpPr>
                <p:spPr bwMode="auto">
                  <a:xfrm>
                    <a:off x="1876" y="2598"/>
                    <a:ext cx="1722" cy="933"/>
                  </a:xfrm>
                  <a:custGeom>
                    <a:avLst/>
                    <a:gdLst>
                      <a:gd name="T0" fmla="*/ 1721 w 1722"/>
                      <a:gd name="T1" fmla="*/ 932 h 933"/>
                      <a:gd name="T2" fmla="*/ 1594 w 1722"/>
                      <a:gd name="T3" fmla="*/ 926 h 933"/>
                      <a:gd name="T4" fmla="*/ 1468 w 1722"/>
                      <a:gd name="T5" fmla="*/ 909 h 933"/>
                      <a:gd name="T6" fmla="*/ 1399 w 1722"/>
                      <a:gd name="T7" fmla="*/ 892 h 933"/>
                      <a:gd name="T8" fmla="*/ 1330 w 1722"/>
                      <a:gd name="T9" fmla="*/ 870 h 933"/>
                      <a:gd name="T10" fmla="*/ 1261 w 1722"/>
                      <a:gd name="T11" fmla="*/ 842 h 933"/>
                      <a:gd name="T12" fmla="*/ 1192 w 1722"/>
                      <a:gd name="T13" fmla="*/ 802 h 933"/>
                      <a:gd name="T14" fmla="*/ 1117 w 1722"/>
                      <a:gd name="T15" fmla="*/ 746 h 933"/>
                      <a:gd name="T16" fmla="*/ 1042 w 1722"/>
                      <a:gd name="T17" fmla="*/ 678 h 933"/>
                      <a:gd name="T18" fmla="*/ 967 w 1722"/>
                      <a:gd name="T19" fmla="*/ 599 h 933"/>
                      <a:gd name="T20" fmla="*/ 886 w 1722"/>
                      <a:gd name="T21" fmla="*/ 514 h 933"/>
                      <a:gd name="T22" fmla="*/ 806 w 1722"/>
                      <a:gd name="T23" fmla="*/ 429 h 933"/>
                      <a:gd name="T24" fmla="*/ 725 w 1722"/>
                      <a:gd name="T25" fmla="*/ 345 h 933"/>
                      <a:gd name="T26" fmla="*/ 645 w 1722"/>
                      <a:gd name="T27" fmla="*/ 271 h 933"/>
                      <a:gd name="T28" fmla="*/ 570 w 1722"/>
                      <a:gd name="T29" fmla="*/ 215 h 933"/>
                      <a:gd name="T30" fmla="*/ 495 w 1722"/>
                      <a:gd name="T31" fmla="*/ 164 h 933"/>
                      <a:gd name="T32" fmla="*/ 415 w 1722"/>
                      <a:gd name="T33" fmla="*/ 124 h 933"/>
                      <a:gd name="T34" fmla="*/ 334 w 1722"/>
                      <a:gd name="T35" fmla="*/ 85 h 933"/>
                      <a:gd name="T36" fmla="*/ 259 w 1722"/>
                      <a:gd name="T37" fmla="*/ 57 h 933"/>
                      <a:gd name="T38" fmla="*/ 184 w 1722"/>
                      <a:gd name="T39" fmla="*/ 28 h 933"/>
                      <a:gd name="T40" fmla="*/ 115 w 1722"/>
                      <a:gd name="T41" fmla="*/ 11 h 933"/>
                      <a:gd name="T42" fmla="*/ 52 w 1722"/>
                      <a:gd name="T43" fmla="*/ 0 h 933"/>
                      <a:gd name="T44" fmla="*/ 0 w 1722"/>
                      <a:gd name="T45" fmla="*/ 0 h 93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1722" h="933">
                        <a:moveTo>
                          <a:pt x="1721" y="932"/>
                        </a:moveTo>
                        <a:lnTo>
                          <a:pt x="1594" y="926"/>
                        </a:lnTo>
                        <a:lnTo>
                          <a:pt x="1468" y="909"/>
                        </a:lnTo>
                        <a:lnTo>
                          <a:pt x="1399" y="892"/>
                        </a:lnTo>
                        <a:lnTo>
                          <a:pt x="1330" y="870"/>
                        </a:lnTo>
                        <a:lnTo>
                          <a:pt x="1261" y="842"/>
                        </a:lnTo>
                        <a:lnTo>
                          <a:pt x="1192" y="802"/>
                        </a:lnTo>
                        <a:lnTo>
                          <a:pt x="1117" y="746"/>
                        </a:lnTo>
                        <a:lnTo>
                          <a:pt x="1042" y="678"/>
                        </a:lnTo>
                        <a:lnTo>
                          <a:pt x="967" y="599"/>
                        </a:lnTo>
                        <a:lnTo>
                          <a:pt x="886" y="514"/>
                        </a:lnTo>
                        <a:lnTo>
                          <a:pt x="806" y="429"/>
                        </a:lnTo>
                        <a:lnTo>
                          <a:pt x="725" y="345"/>
                        </a:lnTo>
                        <a:lnTo>
                          <a:pt x="645" y="271"/>
                        </a:lnTo>
                        <a:lnTo>
                          <a:pt x="570" y="215"/>
                        </a:lnTo>
                        <a:lnTo>
                          <a:pt x="495" y="164"/>
                        </a:lnTo>
                        <a:lnTo>
                          <a:pt x="415" y="124"/>
                        </a:lnTo>
                        <a:lnTo>
                          <a:pt x="334" y="85"/>
                        </a:lnTo>
                        <a:lnTo>
                          <a:pt x="259" y="57"/>
                        </a:lnTo>
                        <a:lnTo>
                          <a:pt x="184" y="28"/>
                        </a:lnTo>
                        <a:lnTo>
                          <a:pt x="115" y="11"/>
                        </a:lnTo>
                        <a:lnTo>
                          <a:pt x="52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4595" name="Freeform 18"/>
                <p:cNvSpPr>
                  <a:spLocks/>
                </p:cNvSpPr>
                <p:nvPr/>
              </p:nvSpPr>
              <p:spPr bwMode="auto">
                <a:xfrm>
                  <a:off x="235" y="2728"/>
                  <a:ext cx="2099" cy="803"/>
                </a:xfrm>
                <a:custGeom>
                  <a:avLst/>
                  <a:gdLst>
                    <a:gd name="T0" fmla="*/ 0 w 2099"/>
                    <a:gd name="T1" fmla="*/ 802 h 803"/>
                    <a:gd name="T2" fmla="*/ 220 w 2099"/>
                    <a:gd name="T3" fmla="*/ 802 h 803"/>
                    <a:gd name="T4" fmla="*/ 441 w 2099"/>
                    <a:gd name="T5" fmla="*/ 791 h 803"/>
                    <a:gd name="T6" fmla="*/ 545 w 2099"/>
                    <a:gd name="T7" fmla="*/ 779 h 803"/>
                    <a:gd name="T8" fmla="*/ 650 w 2099"/>
                    <a:gd name="T9" fmla="*/ 762 h 803"/>
                    <a:gd name="T10" fmla="*/ 750 w 2099"/>
                    <a:gd name="T11" fmla="*/ 740 h 803"/>
                    <a:gd name="T12" fmla="*/ 848 w 2099"/>
                    <a:gd name="T13" fmla="*/ 712 h 803"/>
                    <a:gd name="T14" fmla="*/ 941 w 2099"/>
                    <a:gd name="T15" fmla="*/ 672 h 803"/>
                    <a:gd name="T16" fmla="*/ 1030 w 2099"/>
                    <a:gd name="T17" fmla="*/ 621 h 803"/>
                    <a:gd name="T18" fmla="*/ 1116 w 2099"/>
                    <a:gd name="T19" fmla="*/ 565 h 803"/>
                    <a:gd name="T20" fmla="*/ 1202 w 2099"/>
                    <a:gd name="T21" fmla="*/ 497 h 803"/>
                    <a:gd name="T22" fmla="*/ 1366 w 2099"/>
                    <a:gd name="T23" fmla="*/ 373 h 803"/>
                    <a:gd name="T24" fmla="*/ 1445 w 2099"/>
                    <a:gd name="T25" fmla="*/ 316 h 803"/>
                    <a:gd name="T26" fmla="*/ 1523 w 2099"/>
                    <a:gd name="T27" fmla="*/ 265 h 803"/>
                    <a:gd name="T28" fmla="*/ 1598 w 2099"/>
                    <a:gd name="T29" fmla="*/ 220 h 803"/>
                    <a:gd name="T30" fmla="*/ 1669 w 2099"/>
                    <a:gd name="T31" fmla="*/ 169 h 803"/>
                    <a:gd name="T32" fmla="*/ 1740 w 2099"/>
                    <a:gd name="T33" fmla="*/ 124 h 803"/>
                    <a:gd name="T34" fmla="*/ 1807 w 2099"/>
                    <a:gd name="T35" fmla="*/ 79 h 803"/>
                    <a:gd name="T36" fmla="*/ 1874 w 2099"/>
                    <a:gd name="T37" fmla="*/ 40 h 803"/>
                    <a:gd name="T38" fmla="*/ 1945 w 2099"/>
                    <a:gd name="T39" fmla="*/ 11 h 803"/>
                    <a:gd name="T40" fmla="*/ 2020 w 2099"/>
                    <a:gd name="T41" fmla="*/ 0 h 803"/>
                    <a:gd name="T42" fmla="*/ 2098 w 2099"/>
                    <a:gd name="T43" fmla="*/ 6 h 80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099" h="803">
                      <a:moveTo>
                        <a:pt x="0" y="802"/>
                      </a:moveTo>
                      <a:lnTo>
                        <a:pt x="220" y="802"/>
                      </a:lnTo>
                      <a:lnTo>
                        <a:pt x="441" y="791"/>
                      </a:lnTo>
                      <a:lnTo>
                        <a:pt x="545" y="779"/>
                      </a:lnTo>
                      <a:lnTo>
                        <a:pt x="650" y="762"/>
                      </a:lnTo>
                      <a:lnTo>
                        <a:pt x="750" y="740"/>
                      </a:lnTo>
                      <a:lnTo>
                        <a:pt x="848" y="712"/>
                      </a:lnTo>
                      <a:lnTo>
                        <a:pt x="941" y="672"/>
                      </a:lnTo>
                      <a:lnTo>
                        <a:pt x="1030" y="621"/>
                      </a:lnTo>
                      <a:lnTo>
                        <a:pt x="1116" y="565"/>
                      </a:lnTo>
                      <a:lnTo>
                        <a:pt x="1202" y="497"/>
                      </a:lnTo>
                      <a:lnTo>
                        <a:pt x="1366" y="373"/>
                      </a:lnTo>
                      <a:lnTo>
                        <a:pt x="1445" y="316"/>
                      </a:lnTo>
                      <a:lnTo>
                        <a:pt x="1523" y="265"/>
                      </a:lnTo>
                      <a:lnTo>
                        <a:pt x="1598" y="220"/>
                      </a:lnTo>
                      <a:lnTo>
                        <a:pt x="1669" y="169"/>
                      </a:lnTo>
                      <a:lnTo>
                        <a:pt x="1740" y="124"/>
                      </a:lnTo>
                      <a:lnTo>
                        <a:pt x="1807" y="79"/>
                      </a:lnTo>
                      <a:lnTo>
                        <a:pt x="1874" y="40"/>
                      </a:lnTo>
                      <a:lnTo>
                        <a:pt x="1945" y="11"/>
                      </a:lnTo>
                      <a:lnTo>
                        <a:pt x="2020" y="0"/>
                      </a:lnTo>
                      <a:lnTo>
                        <a:pt x="2098" y="6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4596" name="Freeform 19"/>
                <p:cNvSpPr>
                  <a:spLocks/>
                </p:cNvSpPr>
                <p:nvPr/>
              </p:nvSpPr>
              <p:spPr bwMode="auto">
                <a:xfrm>
                  <a:off x="254" y="3075"/>
                  <a:ext cx="2631" cy="466"/>
                </a:xfrm>
                <a:custGeom>
                  <a:avLst/>
                  <a:gdLst>
                    <a:gd name="T0" fmla="*/ 0 w 2631"/>
                    <a:gd name="T1" fmla="*/ 460 h 466"/>
                    <a:gd name="T2" fmla="*/ 254 w 2631"/>
                    <a:gd name="T3" fmla="*/ 465 h 466"/>
                    <a:gd name="T4" fmla="*/ 507 w 2631"/>
                    <a:gd name="T5" fmla="*/ 460 h 466"/>
                    <a:gd name="T6" fmla="*/ 752 w 2631"/>
                    <a:gd name="T7" fmla="*/ 448 h 466"/>
                    <a:gd name="T8" fmla="*/ 877 w 2631"/>
                    <a:gd name="T9" fmla="*/ 431 h 466"/>
                    <a:gd name="T10" fmla="*/ 997 w 2631"/>
                    <a:gd name="T11" fmla="*/ 414 h 466"/>
                    <a:gd name="T12" fmla="*/ 1116 w 2631"/>
                    <a:gd name="T13" fmla="*/ 386 h 466"/>
                    <a:gd name="T14" fmla="*/ 1236 w 2631"/>
                    <a:gd name="T15" fmla="*/ 352 h 466"/>
                    <a:gd name="T16" fmla="*/ 1356 w 2631"/>
                    <a:gd name="T17" fmla="*/ 312 h 466"/>
                    <a:gd name="T18" fmla="*/ 1472 w 2631"/>
                    <a:gd name="T19" fmla="*/ 267 h 466"/>
                    <a:gd name="T20" fmla="*/ 1703 w 2631"/>
                    <a:gd name="T21" fmla="*/ 182 h 466"/>
                    <a:gd name="T22" fmla="*/ 1809 w 2631"/>
                    <a:gd name="T23" fmla="*/ 142 h 466"/>
                    <a:gd name="T24" fmla="*/ 1915 w 2631"/>
                    <a:gd name="T25" fmla="*/ 114 h 466"/>
                    <a:gd name="T26" fmla="*/ 2016 w 2631"/>
                    <a:gd name="T27" fmla="*/ 85 h 466"/>
                    <a:gd name="T28" fmla="*/ 2109 w 2631"/>
                    <a:gd name="T29" fmla="*/ 63 h 466"/>
                    <a:gd name="T30" fmla="*/ 2289 w 2631"/>
                    <a:gd name="T31" fmla="*/ 28 h 466"/>
                    <a:gd name="T32" fmla="*/ 2459 w 2631"/>
                    <a:gd name="T33" fmla="*/ 6 h 466"/>
                    <a:gd name="T34" fmla="*/ 2630 w 2631"/>
                    <a:gd name="T35" fmla="*/ 0 h 46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631" h="466">
                      <a:moveTo>
                        <a:pt x="0" y="460"/>
                      </a:moveTo>
                      <a:lnTo>
                        <a:pt x="254" y="465"/>
                      </a:lnTo>
                      <a:lnTo>
                        <a:pt x="507" y="460"/>
                      </a:lnTo>
                      <a:lnTo>
                        <a:pt x="752" y="448"/>
                      </a:lnTo>
                      <a:lnTo>
                        <a:pt x="877" y="431"/>
                      </a:lnTo>
                      <a:lnTo>
                        <a:pt x="997" y="414"/>
                      </a:lnTo>
                      <a:lnTo>
                        <a:pt x="1116" y="386"/>
                      </a:lnTo>
                      <a:lnTo>
                        <a:pt x="1236" y="352"/>
                      </a:lnTo>
                      <a:lnTo>
                        <a:pt x="1356" y="312"/>
                      </a:lnTo>
                      <a:lnTo>
                        <a:pt x="1472" y="267"/>
                      </a:lnTo>
                      <a:lnTo>
                        <a:pt x="1703" y="182"/>
                      </a:lnTo>
                      <a:lnTo>
                        <a:pt x="1809" y="142"/>
                      </a:lnTo>
                      <a:lnTo>
                        <a:pt x="1915" y="114"/>
                      </a:lnTo>
                      <a:lnTo>
                        <a:pt x="2016" y="85"/>
                      </a:lnTo>
                      <a:lnTo>
                        <a:pt x="2109" y="63"/>
                      </a:lnTo>
                      <a:lnTo>
                        <a:pt x="2289" y="28"/>
                      </a:lnTo>
                      <a:lnTo>
                        <a:pt x="2459" y="6"/>
                      </a:lnTo>
                      <a:lnTo>
                        <a:pt x="2630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459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24" y="913"/>
                  <a:ext cx="0" cy="262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sp>
            <p:nvSpPr>
              <p:cNvPr id="24586" name="Rectangle 21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0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nl-NL" sz="1400" b="1">
                    <a:solidFill>
                      <a:schemeClr val="tx2"/>
                    </a:solidFill>
                  </a:rPr>
                  <a:t>% omzetting</a:t>
                </a:r>
                <a:endParaRPr lang="nl-NL" sz="1400">
                  <a:solidFill>
                    <a:schemeClr val="tx2"/>
                  </a:solidFill>
                </a:endParaRPr>
              </a:p>
            </p:txBody>
          </p:sp>
          <p:sp>
            <p:nvSpPr>
              <p:cNvPr id="24587" name="Rectangle 22"/>
              <p:cNvSpPr>
                <a:spLocks noChangeArrowheads="1"/>
              </p:cNvSpPr>
              <p:nvPr/>
            </p:nvSpPr>
            <p:spPr bwMode="auto">
              <a:xfrm>
                <a:off x="1208" y="1216"/>
                <a:ext cx="128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nl-NL" sz="1400"/>
                  <a:t>suikers</a:t>
                </a:r>
              </a:p>
            </p:txBody>
          </p:sp>
          <p:sp>
            <p:nvSpPr>
              <p:cNvPr id="24588" name="Rectangle 23"/>
              <p:cNvSpPr>
                <a:spLocks noChangeArrowheads="1"/>
              </p:cNvSpPr>
              <p:nvPr/>
            </p:nvSpPr>
            <p:spPr bwMode="auto">
              <a:xfrm>
                <a:off x="1552" y="1680"/>
                <a:ext cx="128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nl-NL" sz="1400"/>
                  <a:t>“snel” zetmeel</a:t>
                </a:r>
              </a:p>
            </p:txBody>
          </p:sp>
          <p:sp>
            <p:nvSpPr>
              <p:cNvPr id="24589" name="Rectangle 24"/>
              <p:cNvSpPr>
                <a:spLocks noChangeArrowheads="1"/>
              </p:cNvSpPr>
              <p:nvPr/>
            </p:nvSpPr>
            <p:spPr bwMode="auto">
              <a:xfrm>
                <a:off x="2024" y="2376"/>
                <a:ext cx="128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nl-NL" sz="1400" dirty="0"/>
                  <a:t>“langzaam” zetmeel</a:t>
                </a:r>
              </a:p>
            </p:txBody>
          </p:sp>
          <p:sp>
            <p:nvSpPr>
              <p:cNvPr id="24590" name="Rectangle 25"/>
              <p:cNvSpPr>
                <a:spLocks noChangeArrowheads="1"/>
              </p:cNvSpPr>
              <p:nvPr/>
            </p:nvSpPr>
            <p:spPr bwMode="auto">
              <a:xfrm>
                <a:off x="2744" y="2704"/>
                <a:ext cx="148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nl-NL" sz="1400" dirty="0" err="1"/>
                  <a:t>Fructosanen</a:t>
                </a:r>
                <a:r>
                  <a:rPr lang="nl-NL" sz="1400" dirty="0"/>
                  <a:t>, </a:t>
                </a:r>
                <a:r>
                  <a:rPr lang="nl-NL" sz="1400" dirty="0" err="1"/>
                  <a:t>pectinen</a:t>
                </a:r>
                <a:endParaRPr lang="nl-NL" sz="1400" dirty="0"/>
              </a:p>
            </p:txBody>
          </p:sp>
        </p:grpSp>
        <p:sp>
          <p:nvSpPr>
            <p:cNvPr id="24581" name="Rectangle 26"/>
            <p:cNvSpPr>
              <a:spLocks noChangeArrowheads="1"/>
            </p:cNvSpPr>
            <p:nvPr/>
          </p:nvSpPr>
          <p:spPr bwMode="auto">
            <a:xfrm>
              <a:off x="2144" y="3657"/>
              <a:ext cx="11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nl-NL" sz="1400" b="1">
                  <a:solidFill>
                    <a:schemeClr val="tx2"/>
                  </a:solidFill>
                </a:rPr>
                <a:t>tijd</a:t>
              </a:r>
              <a:endParaRPr lang="nl-NL" sz="1400" b="1"/>
            </a:p>
          </p:txBody>
        </p:sp>
        <p:sp>
          <p:nvSpPr>
            <p:cNvPr id="24582" name="Rectangle 27"/>
            <p:cNvSpPr>
              <a:spLocks noChangeArrowheads="1"/>
            </p:cNvSpPr>
            <p:nvPr/>
          </p:nvSpPr>
          <p:spPr bwMode="auto">
            <a:xfrm>
              <a:off x="4022" y="2845"/>
              <a:ext cx="128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nl-NL" sz="1400" dirty="0"/>
                <a:t>Celwanden (cellulose en hemicellulose)</a:t>
              </a:r>
            </a:p>
          </p:txBody>
        </p:sp>
      </p:grpSp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0" y="-99392"/>
            <a:ext cx="200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Basis van voeding</a:t>
            </a:r>
          </a:p>
        </p:txBody>
      </p:sp>
    </p:spTree>
    <p:extLst>
      <p:ext uri="{BB962C8B-B14F-4D97-AF65-F5344CB8AC3E}">
        <p14:creationId xmlns:p14="http://schemas.microsoft.com/office/powerpoint/2010/main" val="369244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366713" y="2851150"/>
            <a:ext cx="3513137" cy="2754313"/>
            <a:chOff x="231" y="1796"/>
            <a:chExt cx="2213" cy="1735"/>
          </a:xfrm>
        </p:grpSpPr>
        <p:sp>
          <p:nvSpPr>
            <p:cNvPr id="22543" name="Freeform 3"/>
            <p:cNvSpPr>
              <a:spLocks/>
            </p:cNvSpPr>
            <p:nvPr/>
          </p:nvSpPr>
          <p:spPr bwMode="auto">
            <a:xfrm>
              <a:off x="231" y="1796"/>
              <a:ext cx="1119" cy="1735"/>
            </a:xfrm>
            <a:custGeom>
              <a:avLst/>
              <a:gdLst>
                <a:gd name="T0" fmla="*/ 0 w 1119"/>
                <a:gd name="T1" fmla="*/ 1734 h 1735"/>
                <a:gd name="T2" fmla="*/ 170 w 1119"/>
                <a:gd name="T3" fmla="*/ 1644 h 1735"/>
                <a:gd name="T4" fmla="*/ 255 w 1119"/>
                <a:gd name="T5" fmla="*/ 1593 h 1735"/>
                <a:gd name="T6" fmla="*/ 335 w 1119"/>
                <a:gd name="T7" fmla="*/ 1536 h 1735"/>
                <a:gd name="T8" fmla="*/ 410 w 1119"/>
                <a:gd name="T9" fmla="*/ 1480 h 1735"/>
                <a:gd name="T10" fmla="*/ 481 w 1119"/>
                <a:gd name="T11" fmla="*/ 1406 h 1735"/>
                <a:gd name="T12" fmla="*/ 546 w 1119"/>
                <a:gd name="T13" fmla="*/ 1327 h 1735"/>
                <a:gd name="T14" fmla="*/ 604 w 1119"/>
                <a:gd name="T15" fmla="*/ 1237 h 1735"/>
                <a:gd name="T16" fmla="*/ 630 w 1119"/>
                <a:gd name="T17" fmla="*/ 1186 h 1735"/>
                <a:gd name="T18" fmla="*/ 652 w 1119"/>
                <a:gd name="T19" fmla="*/ 1130 h 1735"/>
                <a:gd name="T20" fmla="*/ 673 w 1119"/>
                <a:gd name="T21" fmla="*/ 1062 h 1735"/>
                <a:gd name="T22" fmla="*/ 693 w 1119"/>
                <a:gd name="T23" fmla="*/ 994 h 1735"/>
                <a:gd name="T24" fmla="*/ 725 w 1119"/>
                <a:gd name="T25" fmla="*/ 853 h 1735"/>
                <a:gd name="T26" fmla="*/ 753 w 1119"/>
                <a:gd name="T27" fmla="*/ 700 h 1735"/>
                <a:gd name="T28" fmla="*/ 779 w 1119"/>
                <a:gd name="T29" fmla="*/ 548 h 1735"/>
                <a:gd name="T30" fmla="*/ 803 w 1119"/>
                <a:gd name="T31" fmla="*/ 412 h 1735"/>
                <a:gd name="T32" fmla="*/ 816 w 1119"/>
                <a:gd name="T33" fmla="*/ 350 h 1735"/>
                <a:gd name="T34" fmla="*/ 829 w 1119"/>
                <a:gd name="T35" fmla="*/ 288 h 1735"/>
                <a:gd name="T36" fmla="*/ 844 w 1119"/>
                <a:gd name="T37" fmla="*/ 243 h 1735"/>
                <a:gd name="T38" fmla="*/ 859 w 1119"/>
                <a:gd name="T39" fmla="*/ 198 h 1735"/>
                <a:gd name="T40" fmla="*/ 876 w 1119"/>
                <a:gd name="T41" fmla="*/ 164 h 1735"/>
                <a:gd name="T42" fmla="*/ 894 w 1119"/>
                <a:gd name="T43" fmla="*/ 130 h 1735"/>
                <a:gd name="T44" fmla="*/ 930 w 1119"/>
                <a:gd name="T45" fmla="*/ 85 h 1735"/>
                <a:gd name="T46" fmla="*/ 967 w 1119"/>
                <a:gd name="T47" fmla="*/ 51 h 1735"/>
                <a:gd name="T48" fmla="*/ 1006 w 1119"/>
                <a:gd name="T49" fmla="*/ 34 h 1735"/>
                <a:gd name="T50" fmla="*/ 1040 w 1119"/>
                <a:gd name="T51" fmla="*/ 23 h 1735"/>
                <a:gd name="T52" fmla="*/ 1071 w 1119"/>
                <a:gd name="T53" fmla="*/ 17 h 1735"/>
                <a:gd name="T54" fmla="*/ 1099 w 1119"/>
                <a:gd name="T55" fmla="*/ 11 h 1735"/>
                <a:gd name="T56" fmla="*/ 1118 w 1119"/>
                <a:gd name="T57" fmla="*/ 0 h 17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19" h="1735">
                  <a:moveTo>
                    <a:pt x="0" y="1734"/>
                  </a:moveTo>
                  <a:lnTo>
                    <a:pt x="170" y="1644"/>
                  </a:lnTo>
                  <a:lnTo>
                    <a:pt x="255" y="1593"/>
                  </a:lnTo>
                  <a:lnTo>
                    <a:pt x="335" y="1536"/>
                  </a:lnTo>
                  <a:lnTo>
                    <a:pt x="410" y="1480"/>
                  </a:lnTo>
                  <a:lnTo>
                    <a:pt x="481" y="1406"/>
                  </a:lnTo>
                  <a:lnTo>
                    <a:pt x="546" y="1327"/>
                  </a:lnTo>
                  <a:lnTo>
                    <a:pt x="604" y="1237"/>
                  </a:lnTo>
                  <a:lnTo>
                    <a:pt x="630" y="1186"/>
                  </a:lnTo>
                  <a:lnTo>
                    <a:pt x="652" y="1130"/>
                  </a:lnTo>
                  <a:lnTo>
                    <a:pt x="673" y="1062"/>
                  </a:lnTo>
                  <a:lnTo>
                    <a:pt x="693" y="994"/>
                  </a:lnTo>
                  <a:lnTo>
                    <a:pt x="725" y="853"/>
                  </a:lnTo>
                  <a:lnTo>
                    <a:pt x="753" y="700"/>
                  </a:lnTo>
                  <a:lnTo>
                    <a:pt x="779" y="548"/>
                  </a:lnTo>
                  <a:lnTo>
                    <a:pt x="803" y="412"/>
                  </a:lnTo>
                  <a:lnTo>
                    <a:pt x="816" y="350"/>
                  </a:lnTo>
                  <a:lnTo>
                    <a:pt x="829" y="288"/>
                  </a:lnTo>
                  <a:lnTo>
                    <a:pt x="844" y="243"/>
                  </a:lnTo>
                  <a:lnTo>
                    <a:pt x="859" y="198"/>
                  </a:lnTo>
                  <a:lnTo>
                    <a:pt x="876" y="164"/>
                  </a:lnTo>
                  <a:lnTo>
                    <a:pt x="894" y="130"/>
                  </a:lnTo>
                  <a:lnTo>
                    <a:pt x="930" y="85"/>
                  </a:lnTo>
                  <a:lnTo>
                    <a:pt x="967" y="51"/>
                  </a:lnTo>
                  <a:lnTo>
                    <a:pt x="1006" y="34"/>
                  </a:lnTo>
                  <a:lnTo>
                    <a:pt x="1040" y="23"/>
                  </a:lnTo>
                  <a:lnTo>
                    <a:pt x="1071" y="17"/>
                  </a:lnTo>
                  <a:lnTo>
                    <a:pt x="1099" y="11"/>
                  </a:lnTo>
                  <a:lnTo>
                    <a:pt x="111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544" name="Freeform 4"/>
            <p:cNvSpPr>
              <a:spLocks/>
            </p:cNvSpPr>
            <p:nvPr/>
          </p:nvSpPr>
          <p:spPr bwMode="auto">
            <a:xfrm>
              <a:off x="1325" y="1796"/>
              <a:ext cx="1119" cy="1735"/>
            </a:xfrm>
            <a:custGeom>
              <a:avLst/>
              <a:gdLst>
                <a:gd name="T0" fmla="*/ 1118 w 1119"/>
                <a:gd name="T1" fmla="*/ 1734 h 1735"/>
                <a:gd name="T2" fmla="*/ 946 w 1119"/>
                <a:gd name="T3" fmla="*/ 1644 h 1735"/>
                <a:gd name="T4" fmla="*/ 864 w 1119"/>
                <a:gd name="T5" fmla="*/ 1593 h 1735"/>
                <a:gd name="T6" fmla="*/ 782 w 1119"/>
                <a:gd name="T7" fmla="*/ 1536 h 1735"/>
                <a:gd name="T8" fmla="*/ 708 w 1119"/>
                <a:gd name="T9" fmla="*/ 1480 h 1735"/>
                <a:gd name="T10" fmla="*/ 637 w 1119"/>
                <a:gd name="T11" fmla="*/ 1406 h 1735"/>
                <a:gd name="T12" fmla="*/ 571 w 1119"/>
                <a:gd name="T13" fmla="*/ 1327 h 1735"/>
                <a:gd name="T14" fmla="*/ 512 w 1119"/>
                <a:gd name="T15" fmla="*/ 1237 h 1735"/>
                <a:gd name="T16" fmla="*/ 485 w 1119"/>
                <a:gd name="T17" fmla="*/ 1186 h 1735"/>
                <a:gd name="T18" fmla="*/ 461 w 1119"/>
                <a:gd name="T19" fmla="*/ 1130 h 1735"/>
                <a:gd name="T20" fmla="*/ 422 w 1119"/>
                <a:gd name="T21" fmla="*/ 994 h 1735"/>
                <a:gd name="T22" fmla="*/ 391 w 1119"/>
                <a:gd name="T23" fmla="*/ 853 h 1735"/>
                <a:gd name="T24" fmla="*/ 360 w 1119"/>
                <a:gd name="T25" fmla="*/ 700 h 1735"/>
                <a:gd name="T26" fmla="*/ 336 w 1119"/>
                <a:gd name="T27" fmla="*/ 548 h 1735"/>
                <a:gd name="T28" fmla="*/ 309 w 1119"/>
                <a:gd name="T29" fmla="*/ 412 h 1735"/>
                <a:gd name="T30" fmla="*/ 297 w 1119"/>
                <a:gd name="T31" fmla="*/ 350 h 1735"/>
                <a:gd name="T32" fmla="*/ 285 w 1119"/>
                <a:gd name="T33" fmla="*/ 288 h 1735"/>
                <a:gd name="T34" fmla="*/ 270 w 1119"/>
                <a:gd name="T35" fmla="*/ 243 h 1735"/>
                <a:gd name="T36" fmla="*/ 254 w 1119"/>
                <a:gd name="T37" fmla="*/ 198 h 1735"/>
                <a:gd name="T38" fmla="*/ 239 w 1119"/>
                <a:gd name="T39" fmla="*/ 164 h 1735"/>
                <a:gd name="T40" fmla="*/ 219 w 1119"/>
                <a:gd name="T41" fmla="*/ 130 h 1735"/>
                <a:gd name="T42" fmla="*/ 184 w 1119"/>
                <a:gd name="T43" fmla="*/ 85 h 1735"/>
                <a:gd name="T44" fmla="*/ 145 w 1119"/>
                <a:gd name="T45" fmla="*/ 51 h 1735"/>
                <a:gd name="T46" fmla="*/ 110 w 1119"/>
                <a:gd name="T47" fmla="*/ 34 h 1735"/>
                <a:gd name="T48" fmla="*/ 74 w 1119"/>
                <a:gd name="T49" fmla="*/ 23 h 1735"/>
                <a:gd name="T50" fmla="*/ 43 w 1119"/>
                <a:gd name="T51" fmla="*/ 17 h 1735"/>
                <a:gd name="T52" fmla="*/ 20 w 1119"/>
                <a:gd name="T53" fmla="*/ 11 h 1735"/>
                <a:gd name="T54" fmla="*/ 0 w 1119"/>
                <a:gd name="T55" fmla="*/ 0 h 17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19" h="1735">
                  <a:moveTo>
                    <a:pt x="1118" y="1734"/>
                  </a:moveTo>
                  <a:lnTo>
                    <a:pt x="946" y="1644"/>
                  </a:lnTo>
                  <a:lnTo>
                    <a:pt x="864" y="1593"/>
                  </a:lnTo>
                  <a:lnTo>
                    <a:pt x="782" y="1536"/>
                  </a:lnTo>
                  <a:lnTo>
                    <a:pt x="708" y="1480"/>
                  </a:lnTo>
                  <a:lnTo>
                    <a:pt x="637" y="1406"/>
                  </a:lnTo>
                  <a:lnTo>
                    <a:pt x="571" y="1327"/>
                  </a:lnTo>
                  <a:lnTo>
                    <a:pt x="512" y="1237"/>
                  </a:lnTo>
                  <a:lnTo>
                    <a:pt x="485" y="1186"/>
                  </a:lnTo>
                  <a:lnTo>
                    <a:pt x="461" y="1130"/>
                  </a:lnTo>
                  <a:lnTo>
                    <a:pt x="422" y="994"/>
                  </a:lnTo>
                  <a:lnTo>
                    <a:pt x="391" y="853"/>
                  </a:lnTo>
                  <a:lnTo>
                    <a:pt x="360" y="700"/>
                  </a:lnTo>
                  <a:lnTo>
                    <a:pt x="336" y="548"/>
                  </a:lnTo>
                  <a:lnTo>
                    <a:pt x="309" y="412"/>
                  </a:lnTo>
                  <a:lnTo>
                    <a:pt x="297" y="350"/>
                  </a:lnTo>
                  <a:lnTo>
                    <a:pt x="285" y="288"/>
                  </a:lnTo>
                  <a:lnTo>
                    <a:pt x="270" y="243"/>
                  </a:lnTo>
                  <a:lnTo>
                    <a:pt x="254" y="198"/>
                  </a:lnTo>
                  <a:lnTo>
                    <a:pt x="239" y="164"/>
                  </a:lnTo>
                  <a:lnTo>
                    <a:pt x="219" y="130"/>
                  </a:lnTo>
                  <a:lnTo>
                    <a:pt x="184" y="85"/>
                  </a:lnTo>
                  <a:lnTo>
                    <a:pt x="145" y="51"/>
                  </a:lnTo>
                  <a:lnTo>
                    <a:pt x="110" y="34"/>
                  </a:lnTo>
                  <a:lnTo>
                    <a:pt x="74" y="23"/>
                  </a:lnTo>
                  <a:lnTo>
                    <a:pt x="43" y="17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2531" name="Line 5"/>
          <p:cNvSpPr>
            <a:spLocks noChangeShapeType="1"/>
          </p:cNvSpPr>
          <p:nvPr/>
        </p:nvSpPr>
        <p:spPr bwMode="auto">
          <a:xfrm>
            <a:off x="357188" y="5613400"/>
            <a:ext cx="8315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373063" y="4124325"/>
            <a:ext cx="5338762" cy="1481138"/>
            <a:chOff x="235" y="2598"/>
            <a:chExt cx="3363" cy="933"/>
          </a:xfrm>
        </p:grpSpPr>
        <p:sp>
          <p:nvSpPr>
            <p:cNvPr id="22541" name="Freeform 7"/>
            <p:cNvSpPr>
              <a:spLocks/>
            </p:cNvSpPr>
            <p:nvPr/>
          </p:nvSpPr>
          <p:spPr bwMode="auto">
            <a:xfrm>
              <a:off x="235" y="2598"/>
              <a:ext cx="1725" cy="933"/>
            </a:xfrm>
            <a:custGeom>
              <a:avLst/>
              <a:gdLst>
                <a:gd name="T0" fmla="*/ 0 w 1725"/>
                <a:gd name="T1" fmla="*/ 932 h 933"/>
                <a:gd name="T2" fmla="*/ 129 w 1725"/>
                <a:gd name="T3" fmla="*/ 926 h 933"/>
                <a:gd name="T4" fmla="*/ 257 w 1725"/>
                <a:gd name="T5" fmla="*/ 909 h 933"/>
                <a:gd name="T6" fmla="*/ 323 w 1725"/>
                <a:gd name="T7" fmla="*/ 892 h 933"/>
                <a:gd name="T8" fmla="*/ 389 w 1725"/>
                <a:gd name="T9" fmla="*/ 870 h 933"/>
                <a:gd name="T10" fmla="*/ 458 w 1725"/>
                <a:gd name="T11" fmla="*/ 842 h 933"/>
                <a:gd name="T12" fmla="*/ 530 w 1725"/>
                <a:gd name="T13" fmla="*/ 802 h 933"/>
                <a:gd name="T14" fmla="*/ 602 w 1725"/>
                <a:gd name="T15" fmla="*/ 746 h 933"/>
                <a:gd name="T16" fmla="*/ 680 w 1725"/>
                <a:gd name="T17" fmla="*/ 678 h 933"/>
                <a:gd name="T18" fmla="*/ 759 w 1725"/>
                <a:gd name="T19" fmla="*/ 599 h 933"/>
                <a:gd name="T20" fmla="*/ 837 w 1725"/>
                <a:gd name="T21" fmla="*/ 514 h 933"/>
                <a:gd name="T22" fmla="*/ 915 w 1725"/>
                <a:gd name="T23" fmla="*/ 429 h 933"/>
                <a:gd name="T24" fmla="*/ 997 w 1725"/>
                <a:gd name="T25" fmla="*/ 345 h 933"/>
                <a:gd name="T26" fmla="*/ 1075 w 1725"/>
                <a:gd name="T27" fmla="*/ 271 h 933"/>
                <a:gd name="T28" fmla="*/ 1150 w 1725"/>
                <a:gd name="T29" fmla="*/ 215 h 933"/>
                <a:gd name="T30" fmla="*/ 1226 w 1725"/>
                <a:gd name="T31" fmla="*/ 164 h 933"/>
                <a:gd name="T32" fmla="*/ 1307 w 1725"/>
                <a:gd name="T33" fmla="*/ 124 h 933"/>
                <a:gd name="T34" fmla="*/ 1385 w 1725"/>
                <a:gd name="T35" fmla="*/ 85 h 933"/>
                <a:gd name="T36" fmla="*/ 1464 w 1725"/>
                <a:gd name="T37" fmla="*/ 57 h 933"/>
                <a:gd name="T38" fmla="*/ 1539 w 1725"/>
                <a:gd name="T39" fmla="*/ 28 h 933"/>
                <a:gd name="T40" fmla="*/ 1608 w 1725"/>
                <a:gd name="T41" fmla="*/ 11 h 933"/>
                <a:gd name="T42" fmla="*/ 1671 w 1725"/>
                <a:gd name="T43" fmla="*/ 0 h 933"/>
                <a:gd name="T44" fmla="*/ 1724 w 1725"/>
                <a:gd name="T45" fmla="*/ 0 h 9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25" h="933">
                  <a:moveTo>
                    <a:pt x="0" y="932"/>
                  </a:moveTo>
                  <a:lnTo>
                    <a:pt x="129" y="926"/>
                  </a:lnTo>
                  <a:lnTo>
                    <a:pt x="257" y="909"/>
                  </a:lnTo>
                  <a:lnTo>
                    <a:pt x="323" y="892"/>
                  </a:lnTo>
                  <a:lnTo>
                    <a:pt x="389" y="870"/>
                  </a:lnTo>
                  <a:lnTo>
                    <a:pt x="458" y="842"/>
                  </a:lnTo>
                  <a:lnTo>
                    <a:pt x="530" y="802"/>
                  </a:lnTo>
                  <a:lnTo>
                    <a:pt x="602" y="746"/>
                  </a:lnTo>
                  <a:lnTo>
                    <a:pt x="680" y="678"/>
                  </a:lnTo>
                  <a:lnTo>
                    <a:pt x="759" y="599"/>
                  </a:lnTo>
                  <a:lnTo>
                    <a:pt x="837" y="514"/>
                  </a:lnTo>
                  <a:lnTo>
                    <a:pt x="915" y="429"/>
                  </a:lnTo>
                  <a:lnTo>
                    <a:pt x="997" y="345"/>
                  </a:lnTo>
                  <a:lnTo>
                    <a:pt x="1075" y="271"/>
                  </a:lnTo>
                  <a:lnTo>
                    <a:pt x="1150" y="215"/>
                  </a:lnTo>
                  <a:lnTo>
                    <a:pt x="1226" y="164"/>
                  </a:lnTo>
                  <a:lnTo>
                    <a:pt x="1307" y="124"/>
                  </a:lnTo>
                  <a:lnTo>
                    <a:pt x="1385" y="85"/>
                  </a:lnTo>
                  <a:lnTo>
                    <a:pt x="1464" y="57"/>
                  </a:lnTo>
                  <a:lnTo>
                    <a:pt x="1539" y="28"/>
                  </a:lnTo>
                  <a:lnTo>
                    <a:pt x="1608" y="11"/>
                  </a:lnTo>
                  <a:lnTo>
                    <a:pt x="1671" y="0"/>
                  </a:lnTo>
                  <a:lnTo>
                    <a:pt x="172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542" name="Freeform 8"/>
            <p:cNvSpPr>
              <a:spLocks/>
            </p:cNvSpPr>
            <p:nvPr/>
          </p:nvSpPr>
          <p:spPr bwMode="auto">
            <a:xfrm>
              <a:off x="1876" y="2598"/>
              <a:ext cx="1722" cy="933"/>
            </a:xfrm>
            <a:custGeom>
              <a:avLst/>
              <a:gdLst>
                <a:gd name="T0" fmla="*/ 1721 w 1722"/>
                <a:gd name="T1" fmla="*/ 932 h 933"/>
                <a:gd name="T2" fmla="*/ 1594 w 1722"/>
                <a:gd name="T3" fmla="*/ 926 h 933"/>
                <a:gd name="T4" fmla="*/ 1468 w 1722"/>
                <a:gd name="T5" fmla="*/ 909 h 933"/>
                <a:gd name="T6" fmla="*/ 1399 w 1722"/>
                <a:gd name="T7" fmla="*/ 892 h 933"/>
                <a:gd name="T8" fmla="*/ 1330 w 1722"/>
                <a:gd name="T9" fmla="*/ 870 h 933"/>
                <a:gd name="T10" fmla="*/ 1261 w 1722"/>
                <a:gd name="T11" fmla="*/ 842 h 933"/>
                <a:gd name="T12" fmla="*/ 1192 w 1722"/>
                <a:gd name="T13" fmla="*/ 802 h 933"/>
                <a:gd name="T14" fmla="*/ 1117 w 1722"/>
                <a:gd name="T15" fmla="*/ 746 h 933"/>
                <a:gd name="T16" fmla="*/ 1042 w 1722"/>
                <a:gd name="T17" fmla="*/ 678 h 933"/>
                <a:gd name="T18" fmla="*/ 967 w 1722"/>
                <a:gd name="T19" fmla="*/ 599 h 933"/>
                <a:gd name="T20" fmla="*/ 886 w 1722"/>
                <a:gd name="T21" fmla="*/ 514 h 933"/>
                <a:gd name="T22" fmla="*/ 806 w 1722"/>
                <a:gd name="T23" fmla="*/ 429 h 933"/>
                <a:gd name="T24" fmla="*/ 725 w 1722"/>
                <a:gd name="T25" fmla="*/ 345 h 933"/>
                <a:gd name="T26" fmla="*/ 645 w 1722"/>
                <a:gd name="T27" fmla="*/ 271 h 933"/>
                <a:gd name="T28" fmla="*/ 570 w 1722"/>
                <a:gd name="T29" fmla="*/ 215 h 933"/>
                <a:gd name="T30" fmla="*/ 495 w 1722"/>
                <a:gd name="T31" fmla="*/ 164 h 933"/>
                <a:gd name="T32" fmla="*/ 415 w 1722"/>
                <a:gd name="T33" fmla="*/ 124 h 933"/>
                <a:gd name="T34" fmla="*/ 334 w 1722"/>
                <a:gd name="T35" fmla="*/ 85 h 933"/>
                <a:gd name="T36" fmla="*/ 259 w 1722"/>
                <a:gd name="T37" fmla="*/ 57 h 933"/>
                <a:gd name="T38" fmla="*/ 184 w 1722"/>
                <a:gd name="T39" fmla="*/ 28 h 933"/>
                <a:gd name="T40" fmla="*/ 115 w 1722"/>
                <a:gd name="T41" fmla="*/ 11 h 933"/>
                <a:gd name="T42" fmla="*/ 52 w 1722"/>
                <a:gd name="T43" fmla="*/ 0 h 933"/>
                <a:gd name="T44" fmla="*/ 0 w 1722"/>
                <a:gd name="T45" fmla="*/ 0 h 9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22" h="933">
                  <a:moveTo>
                    <a:pt x="1721" y="932"/>
                  </a:moveTo>
                  <a:lnTo>
                    <a:pt x="1594" y="926"/>
                  </a:lnTo>
                  <a:lnTo>
                    <a:pt x="1468" y="909"/>
                  </a:lnTo>
                  <a:lnTo>
                    <a:pt x="1399" y="892"/>
                  </a:lnTo>
                  <a:lnTo>
                    <a:pt x="1330" y="870"/>
                  </a:lnTo>
                  <a:lnTo>
                    <a:pt x="1261" y="842"/>
                  </a:lnTo>
                  <a:lnTo>
                    <a:pt x="1192" y="802"/>
                  </a:lnTo>
                  <a:lnTo>
                    <a:pt x="1117" y="746"/>
                  </a:lnTo>
                  <a:lnTo>
                    <a:pt x="1042" y="678"/>
                  </a:lnTo>
                  <a:lnTo>
                    <a:pt x="967" y="599"/>
                  </a:lnTo>
                  <a:lnTo>
                    <a:pt x="886" y="514"/>
                  </a:lnTo>
                  <a:lnTo>
                    <a:pt x="806" y="429"/>
                  </a:lnTo>
                  <a:lnTo>
                    <a:pt x="725" y="345"/>
                  </a:lnTo>
                  <a:lnTo>
                    <a:pt x="645" y="271"/>
                  </a:lnTo>
                  <a:lnTo>
                    <a:pt x="570" y="215"/>
                  </a:lnTo>
                  <a:lnTo>
                    <a:pt x="495" y="164"/>
                  </a:lnTo>
                  <a:lnTo>
                    <a:pt x="415" y="124"/>
                  </a:lnTo>
                  <a:lnTo>
                    <a:pt x="334" y="85"/>
                  </a:lnTo>
                  <a:lnTo>
                    <a:pt x="259" y="57"/>
                  </a:lnTo>
                  <a:lnTo>
                    <a:pt x="184" y="28"/>
                  </a:lnTo>
                  <a:lnTo>
                    <a:pt x="115" y="11"/>
                  </a:lnTo>
                  <a:lnTo>
                    <a:pt x="5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2533" name="Line 9"/>
          <p:cNvSpPr>
            <a:spLocks noChangeShapeType="1"/>
          </p:cNvSpPr>
          <p:nvPr/>
        </p:nvSpPr>
        <p:spPr bwMode="auto">
          <a:xfrm flipV="1">
            <a:off x="355600" y="1449388"/>
            <a:ext cx="0" cy="4164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0" y="1231900"/>
            <a:ext cx="165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nl-NL" sz="1400" b="1"/>
              <a:t>% omzetting</a:t>
            </a:r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2997200" y="5626100"/>
            <a:ext cx="185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nl-NL" sz="1400" b="1"/>
              <a:t>tijd</a:t>
            </a:r>
          </a:p>
        </p:txBody>
      </p: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1143000" y="1981200"/>
            <a:ext cx="203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nl-NL" sz="1400"/>
              <a:t>NPN</a:t>
            </a:r>
          </a:p>
        </p:txBody>
      </p:sp>
      <p:sp>
        <p:nvSpPr>
          <p:cNvPr id="22537" name="Rectangle 13"/>
          <p:cNvSpPr>
            <a:spLocks noChangeArrowheads="1"/>
          </p:cNvSpPr>
          <p:nvPr/>
        </p:nvSpPr>
        <p:spPr bwMode="auto">
          <a:xfrm>
            <a:off x="2463800" y="2667000"/>
            <a:ext cx="203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nl-NL" sz="1400"/>
              <a:t>“snel” EIWIT</a:t>
            </a:r>
          </a:p>
        </p:txBody>
      </p: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3213100" y="3771900"/>
            <a:ext cx="203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nl-NL" sz="1400"/>
              <a:t>“langzaam” EIWIT</a:t>
            </a:r>
          </a:p>
        </p:txBody>
      </p:sp>
      <p:sp>
        <p:nvSpPr>
          <p:cNvPr id="22539" name="Freeform 15"/>
          <p:cNvSpPr>
            <a:spLocks/>
          </p:cNvSpPr>
          <p:nvPr/>
        </p:nvSpPr>
        <p:spPr bwMode="auto">
          <a:xfrm>
            <a:off x="381000" y="1524000"/>
            <a:ext cx="1238250" cy="4137025"/>
          </a:xfrm>
          <a:custGeom>
            <a:avLst/>
            <a:gdLst>
              <a:gd name="T0" fmla="*/ 0 w 776"/>
              <a:gd name="T1" fmla="*/ 2001639343 h 2680"/>
              <a:gd name="T2" fmla="*/ 488870993 w 776"/>
              <a:gd name="T3" fmla="*/ 285948698 h 2680"/>
              <a:gd name="T4" fmla="*/ 977741986 w 776"/>
              <a:gd name="T5" fmla="*/ 285948698 h 2680"/>
              <a:gd name="T6" fmla="*/ 1588831127 w 776"/>
              <a:gd name="T7" fmla="*/ 2001639343 h 2680"/>
              <a:gd name="T8" fmla="*/ 1833267421 w 776"/>
              <a:gd name="T9" fmla="*/ 2147483647 h 2680"/>
              <a:gd name="T10" fmla="*/ 1955485569 w 776"/>
              <a:gd name="T11" fmla="*/ 2147483647 h 2680"/>
              <a:gd name="T12" fmla="*/ 1955485569 w 776"/>
              <a:gd name="T13" fmla="*/ 2147483647 h 2680"/>
              <a:gd name="T14" fmla="*/ 1955485569 w 776"/>
              <a:gd name="T15" fmla="*/ 2147483647 h 26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76" h="2680">
                <a:moveTo>
                  <a:pt x="0" y="840"/>
                </a:moveTo>
                <a:cubicBezTo>
                  <a:pt x="64" y="540"/>
                  <a:pt x="128" y="240"/>
                  <a:pt x="192" y="120"/>
                </a:cubicBezTo>
                <a:cubicBezTo>
                  <a:pt x="256" y="0"/>
                  <a:pt x="312" y="0"/>
                  <a:pt x="384" y="120"/>
                </a:cubicBezTo>
                <a:cubicBezTo>
                  <a:pt x="456" y="240"/>
                  <a:pt x="568" y="536"/>
                  <a:pt x="624" y="840"/>
                </a:cubicBezTo>
                <a:cubicBezTo>
                  <a:pt x="680" y="1144"/>
                  <a:pt x="696" y="1656"/>
                  <a:pt x="720" y="1944"/>
                </a:cubicBezTo>
                <a:cubicBezTo>
                  <a:pt x="744" y="2232"/>
                  <a:pt x="760" y="2456"/>
                  <a:pt x="768" y="2568"/>
                </a:cubicBezTo>
                <a:cubicBezTo>
                  <a:pt x="776" y="2680"/>
                  <a:pt x="768" y="2624"/>
                  <a:pt x="768" y="2616"/>
                </a:cubicBezTo>
                <a:cubicBezTo>
                  <a:pt x="768" y="2608"/>
                  <a:pt x="760" y="2528"/>
                  <a:pt x="768" y="252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254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/>
              <a:t>Afbraak snelheid  eiwit in de pens</a:t>
            </a:r>
            <a:endParaRPr lang="en-GB" dirty="0"/>
          </a:p>
        </p:txBody>
      </p:sp>
      <p:sp>
        <p:nvSpPr>
          <p:cNvPr id="3" name="Tekstvak 2"/>
          <p:cNvSpPr txBox="1"/>
          <p:nvPr/>
        </p:nvSpPr>
        <p:spPr>
          <a:xfrm>
            <a:off x="0" y="0"/>
            <a:ext cx="26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Basis van voeding</a:t>
            </a:r>
          </a:p>
        </p:txBody>
      </p:sp>
    </p:spTree>
    <p:extLst>
      <p:ext uri="{BB962C8B-B14F-4D97-AF65-F5344CB8AC3E}">
        <p14:creationId xmlns:p14="http://schemas.microsoft.com/office/powerpoint/2010/main" val="3904639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967961"/>
            <a:ext cx="9226550" cy="5053012"/>
            <a:chOff x="0" y="690"/>
            <a:chExt cx="5812" cy="3183"/>
          </a:xfrm>
        </p:grpSpPr>
        <p:sp>
          <p:nvSpPr>
            <p:cNvPr id="58373" name="Line 3"/>
            <p:cNvSpPr>
              <a:spLocks noChangeShapeType="1"/>
            </p:cNvSpPr>
            <p:nvPr/>
          </p:nvSpPr>
          <p:spPr bwMode="auto">
            <a:xfrm>
              <a:off x="786" y="3067"/>
              <a:ext cx="50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374" name="Text Box 4"/>
            <p:cNvSpPr txBox="1">
              <a:spLocks noChangeArrowheads="1"/>
            </p:cNvSpPr>
            <p:nvPr/>
          </p:nvSpPr>
          <p:spPr bwMode="auto">
            <a:xfrm>
              <a:off x="621" y="3307"/>
              <a:ext cx="3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600" b="0">
                  <a:solidFill>
                    <a:schemeClr val="tx1"/>
                  </a:solidFill>
                </a:rPr>
                <a:t>7.0</a:t>
              </a:r>
            </a:p>
          </p:txBody>
        </p:sp>
        <p:sp>
          <p:nvSpPr>
            <p:cNvPr id="58375" name="Text Box 5"/>
            <p:cNvSpPr txBox="1">
              <a:spLocks noChangeArrowheads="1"/>
            </p:cNvSpPr>
            <p:nvPr/>
          </p:nvSpPr>
          <p:spPr bwMode="auto">
            <a:xfrm>
              <a:off x="1458" y="3307"/>
              <a:ext cx="3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600" b="0">
                  <a:solidFill>
                    <a:schemeClr val="tx1"/>
                  </a:solidFill>
                </a:rPr>
                <a:t>6.5</a:t>
              </a:r>
            </a:p>
          </p:txBody>
        </p:sp>
        <p:sp>
          <p:nvSpPr>
            <p:cNvPr id="58376" name="Text Box 6"/>
            <p:cNvSpPr txBox="1">
              <a:spLocks noChangeArrowheads="1"/>
            </p:cNvSpPr>
            <p:nvPr/>
          </p:nvSpPr>
          <p:spPr bwMode="auto">
            <a:xfrm>
              <a:off x="2294" y="3249"/>
              <a:ext cx="4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600" b="0">
                  <a:solidFill>
                    <a:schemeClr val="tx1"/>
                  </a:solidFill>
                </a:rPr>
                <a:t>6.0</a:t>
              </a:r>
            </a:p>
          </p:txBody>
        </p:sp>
        <p:sp>
          <p:nvSpPr>
            <p:cNvPr id="58377" name="Text Box 7"/>
            <p:cNvSpPr txBox="1">
              <a:spLocks noChangeArrowheads="1"/>
            </p:cNvSpPr>
            <p:nvPr/>
          </p:nvSpPr>
          <p:spPr bwMode="auto">
            <a:xfrm>
              <a:off x="3133" y="3307"/>
              <a:ext cx="3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600" b="0">
                  <a:solidFill>
                    <a:schemeClr val="tx1"/>
                  </a:solidFill>
                </a:rPr>
                <a:t>5.5</a:t>
              </a:r>
            </a:p>
          </p:txBody>
        </p:sp>
        <p:sp>
          <p:nvSpPr>
            <p:cNvPr id="58378" name="Text Box 8"/>
            <p:cNvSpPr txBox="1">
              <a:spLocks noChangeArrowheads="1"/>
            </p:cNvSpPr>
            <p:nvPr/>
          </p:nvSpPr>
          <p:spPr bwMode="auto">
            <a:xfrm>
              <a:off x="3970" y="3307"/>
              <a:ext cx="3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600" b="0">
                  <a:solidFill>
                    <a:schemeClr val="tx1"/>
                  </a:solidFill>
                </a:rPr>
                <a:t>5.0</a:t>
              </a:r>
            </a:p>
          </p:txBody>
        </p:sp>
        <p:sp>
          <p:nvSpPr>
            <p:cNvPr id="58379" name="Text Box 9"/>
            <p:cNvSpPr txBox="1">
              <a:spLocks noChangeArrowheads="1"/>
            </p:cNvSpPr>
            <p:nvPr/>
          </p:nvSpPr>
          <p:spPr bwMode="auto">
            <a:xfrm>
              <a:off x="4787" y="3307"/>
              <a:ext cx="5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600" b="0">
                  <a:solidFill>
                    <a:schemeClr val="tx1"/>
                  </a:solidFill>
                </a:rPr>
                <a:t>4.5 pH</a:t>
              </a:r>
            </a:p>
          </p:txBody>
        </p:sp>
        <p:sp>
          <p:nvSpPr>
            <p:cNvPr id="58380" name="Text Box 10"/>
            <p:cNvSpPr txBox="1">
              <a:spLocks noChangeArrowheads="1"/>
            </p:cNvSpPr>
            <p:nvPr/>
          </p:nvSpPr>
          <p:spPr bwMode="auto">
            <a:xfrm>
              <a:off x="443" y="288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2400" b="0">
                  <a:solidFill>
                    <a:schemeClr val="tx1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58381" name="Text Box 11"/>
            <p:cNvSpPr txBox="1">
              <a:spLocks noChangeArrowheads="1"/>
            </p:cNvSpPr>
            <p:nvPr/>
          </p:nvSpPr>
          <p:spPr bwMode="auto">
            <a:xfrm>
              <a:off x="356" y="243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2400" b="0">
                  <a:solidFill>
                    <a:schemeClr val="tx1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58382" name="Text Box 12"/>
            <p:cNvSpPr txBox="1">
              <a:spLocks noChangeArrowheads="1"/>
            </p:cNvSpPr>
            <p:nvPr/>
          </p:nvSpPr>
          <p:spPr bwMode="auto">
            <a:xfrm>
              <a:off x="356" y="1979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2400" b="0">
                  <a:solidFill>
                    <a:schemeClr val="tx1"/>
                  </a:solidFill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58383" name="Text Box 13"/>
            <p:cNvSpPr txBox="1">
              <a:spLocks noChangeArrowheads="1"/>
            </p:cNvSpPr>
            <p:nvPr/>
          </p:nvSpPr>
          <p:spPr bwMode="auto">
            <a:xfrm>
              <a:off x="356" y="1525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2400" b="0">
                  <a:solidFill>
                    <a:schemeClr val="tx1"/>
                  </a:solidFill>
                  <a:latin typeface="Times New Roman" pitchFamily="18" charset="0"/>
                </a:rPr>
                <a:t>60</a:t>
              </a:r>
            </a:p>
          </p:txBody>
        </p:sp>
        <p:sp>
          <p:nvSpPr>
            <p:cNvPr id="58384" name="Text Box 14"/>
            <p:cNvSpPr txBox="1">
              <a:spLocks noChangeArrowheads="1"/>
            </p:cNvSpPr>
            <p:nvPr/>
          </p:nvSpPr>
          <p:spPr bwMode="auto">
            <a:xfrm>
              <a:off x="356" y="1071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2400" b="0">
                  <a:solidFill>
                    <a:schemeClr val="tx1"/>
                  </a:solidFill>
                  <a:latin typeface="Times New Roman" pitchFamily="18" charset="0"/>
                </a:rPr>
                <a:t>80</a:t>
              </a:r>
            </a:p>
          </p:txBody>
        </p:sp>
        <p:sp>
          <p:nvSpPr>
            <p:cNvPr id="58385" name="Line 15"/>
            <p:cNvSpPr>
              <a:spLocks noChangeShapeType="1"/>
            </p:cNvSpPr>
            <p:nvPr/>
          </p:nvSpPr>
          <p:spPr bwMode="auto">
            <a:xfrm flipV="1">
              <a:off x="786" y="1253"/>
              <a:ext cx="0" cy="18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386" name="Freeform 16"/>
            <p:cNvSpPr>
              <a:spLocks/>
            </p:cNvSpPr>
            <p:nvPr/>
          </p:nvSpPr>
          <p:spPr bwMode="auto">
            <a:xfrm>
              <a:off x="786" y="1434"/>
              <a:ext cx="4188" cy="1165"/>
            </a:xfrm>
            <a:custGeom>
              <a:avLst/>
              <a:gdLst>
                <a:gd name="T0" fmla="*/ 0 w 4536"/>
                <a:gd name="T1" fmla="*/ 31 h 1165"/>
                <a:gd name="T2" fmla="*/ 773 w 4536"/>
                <a:gd name="T3" fmla="*/ 76 h 1165"/>
                <a:gd name="T4" fmla="*/ 1546 w 4536"/>
                <a:gd name="T5" fmla="*/ 484 h 1165"/>
                <a:gd name="T6" fmla="*/ 2359 w 4536"/>
                <a:gd name="T7" fmla="*/ 711 h 1165"/>
                <a:gd name="T8" fmla="*/ 3094 w 4536"/>
                <a:gd name="T9" fmla="*/ 938 h 1165"/>
                <a:gd name="T10" fmla="*/ 3867 w 4536"/>
                <a:gd name="T11" fmla="*/ 1165 h 1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36" h="1165">
                  <a:moveTo>
                    <a:pt x="0" y="31"/>
                  </a:moveTo>
                  <a:cubicBezTo>
                    <a:pt x="302" y="15"/>
                    <a:pt x="605" y="0"/>
                    <a:pt x="907" y="76"/>
                  </a:cubicBezTo>
                  <a:cubicBezTo>
                    <a:pt x="1209" y="152"/>
                    <a:pt x="1504" y="378"/>
                    <a:pt x="1814" y="484"/>
                  </a:cubicBezTo>
                  <a:cubicBezTo>
                    <a:pt x="2124" y="590"/>
                    <a:pt x="2465" y="635"/>
                    <a:pt x="2767" y="711"/>
                  </a:cubicBezTo>
                  <a:cubicBezTo>
                    <a:pt x="3069" y="787"/>
                    <a:pt x="3334" y="862"/>
                    <a:pt x="3629" y="938"/>
                  </a:cubicBezTo>
                  <a:cubicBezTo>
                    <a:pt x="3924" y="1014"/>
                    <a:pt x="4230" y="1089"/>
                    <a:pt x="4536" y="1165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387" name="Freeform 17"/>
            <p:cNvSpPr>
              <a:spLocks/>
            </p:cNvSpPr>
            <p:nvPr/>
          </p:nvSpPr>
          <p:spPr bwMode="auto">
            <a:xfrm>
              <a:off x="786" y="2387"/>
              <a:ext cx="4188" cy="491"/>
            </a:xfrm>
            <a:custGeom>
              <a:avLst/>
              <a:gdLst>
                <a:gd name="T0" fmla="*/ 0 w 4536"/>
                <a:gd name="T1" fmla="*/ 363 h 491"/>
                <a:gd name="T2" fmla="*/ 773 w 4536"/>
                <a:gd name="T3" fmla="*/ 227 h 491"/>
                <a:gd name="T4" fmla="*/ 1546 w 4536"/>
                <a:gd name="T5" fmla="*/ 0 h 491"/>
                <a:gd name="T6" fmla="*/ 2320 w 4536"/>
                <a:gd name="T7" fmla="*/ 227 h 491"/>
                <a:gd name="T8" fmla="*/ 3094 w 4536"/>
                <a:gd name="T9" fmla="*/ 453 h 491"/>
                <a:gd name="T10" fmla="*/ 3867 w 4536"/>
                <a:gd name="T11" fmla="*/ 453 h 4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36" h="491">
                  <a:moveTo>
                    <a:pt x="0" y="363"/>
                  </a:moveTo>
                  <a:cubicBezTo>
                    <a:pt x="302" y="325"/>
                    <a:pt x="605" y="287"/>
                    <a:pt x="907" y="227"/>
                  </a:cubicBezTo>
                  <a:cubicBezTo>
                    <a:pt x="1209" y="167"/>
                    <a:pt x="1512" y="0"/>
                    <a:pt x="1814" y="0"/>
                  </a:cubicBezTo>
                  <a:cubicBezTo>
                    <a:pt x="2116" y="0"/>
                    <a:pt x="2420" y="151"/>
                    <a:pt x="2722" y="227"/>
                  </a:cubicBezTo>
                  <a:cubicBezTo>
                    <a:pt x="3024" y="303"/>
                    <a:pt x="3327" y="415"/>
                    <a:pt x="3629" y="453"/>
                  </a:cubicBezTo>
                  <a:cubicBezTo>
                    <a:pt x="3931" y="491"/>
                    <a:pt x="4385" y="453"/>
                    <a:pt x="4536" y="45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388" name="Freeform 18"/>
            <p:cNvSpPr>
              <a:spLocks/>
            </p:cNvSpPr>
            <p:nvPr/>
          </p:nvSpPr>
          <p:spPr bwMode="auto">
            <a:xfrm>
              <a:off x="3299" y="2115"/>
              <a:ext cx="1675" cy="952"/>
            </a:xfrm>
            <a:custGeom>
              <a:avLst/>
              <a:gdLst>
                <a:gd name="T0" fmla="*/ 0 w 1814"/>
                <a:gd name="T1" fmla="*/ 952 h 952"/>
                <a:gd name="T2" fmla="*/ 774 w 1814"/>
                <a:gd name="T3" fmla="*/ 725 h 952"/>
                <a:gd name="T4" fmla="*/ 1547 w 1814"/>
                <a:gd name="T5" fmla="*/ 0 h 9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4" h="952">
                  <a:moveTo>
                    <a:pt x="0" y="952"/>
                  </a:moveTo>
                  <a:cubicBezTo>
                    <a:pt x="302" y="918"/>
                    <a:pt x="605" y="884"/>
                    <a:pt x="907" y="725"/>
                  </a:cubicBezTo>
                  <a:cubicBezTo>
                    <a:pt x="1209" y="566"/>
                    <a:pt x="1663" y="113"/>
                    <a:pt x="1814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389" name="Freeform 19"/>
            <p:cNvSpPr>
              <a:spLocks/>
            </p:cNvSpPr>
            <p:nvPr/>
          </p:nvSpPr>
          <p:spPr bwMode="auto">
            <a:xfrm>
              <a:off x="786" y="2024"/>
              <a:ext cx="4188" cy="680"/>
            </a:xfrm>
            <a:custGeom>
              <a:avLst/>
              <a:gdLst>
                <a:gd name="T0" fmla="*/ 0 w 4536"/>
                <a:gd name="T1" fmla="*/ 680 h 680"/>
                <a:gd name="T2" fmla="*/ 773 w 4536"/>
                <a:gd name="T3" fmla="*/ 544 h 680"/>
                <a:gd name="T4" fmla="*/ 1546 w 4536"/>
                <a:gd name="T5" fmla="*/ 271 h 680"/>
                <a:gd name="T6" fmla="*/ 2320 w 4536"/>
                <a:gd name="T7" fmla="*/ 45 h 680"/>
                <a:gd name="T8" fmla="*/ 3094 w 4536"/>
                <a:gd name="T9" fmla="*/ 544 h 680"/>
                <a:gd name="T10" fmla="*/ 3867 w 4536"/>
                <a:gd name="T11" fmla="*/ 634 h 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36" h="680">
                  <a:moveTo>
                    <a:pt x="0" y="680"/>
                  </a:moveTo>
                  <a:cubicBezTo>
                    <a:pt x="302" y="646"/>
                    <a:pt x="605" y="612"/>
                    <a:pt x="907" y="544"/>
                  </a:cubicBezTo>
                  <a:cubicBezTo>
                    <a:pt x="1209" y="476"/>
                    <a:pt x="1512" y="354"/>
                    <a:pt x="1814" y="271"/>
                  </a:cubicBezTo>
                  <a:cubicBezTo>
                    <a:pt x="2116" y="188"/>
                    <a:pt x="2420" y="0"/>
                    <a:pt x="2722" y="45"/>
                  </a:cubicBezTo>
                  <a:cubicBezTo>
                    <a:pt x="3024" y="90"/>
                    <a:pt x="3327" y="446"/>
                    <a:pt x="3629" y="544"/>
                  </a:cubicBezTo>
                  <a:cubicBezTo>
                    <a:pt x="3931" y="642"/>
                    <a:pt x="4233" y="638"/>
                    <a:pt x="4536" y="634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390" name="Text Box 20"/>
            <p:cNvSpPr txBox="1">
              <a:spLocks noChangeArrowheads="1"/>
            </p:cNvSpPr>
            <p:nvPr/>
          </p:nvSpPr>
          <p:spPr bwMode="auto">
            <a:xfrm>
              <a:off x="0" y="935"/>
              <a:ext cx="8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600" b="0">
                  <a:solidFill>
                    <a:schemeClr val="tx1"/>
                  </a:solidFill>
                </a:rPr>
                <a:t>%</a:t>
              </a:r>
              <a:r>
                <a:rPr lang="en-GB" sz="1600" b="0">
                  <a:solidFill>
                    <a:schemeClr val="bg2"/>
                  </a:solidFill>
                </a:rPr>
                <a:t> </a:t>
              </a:r>
              <a:r>
                <a:rPr lang="en-GB" sz="1600" b="0">
                  <a:solidFill>
                    <a:schemeClr val="tx1"/>
                  </a:solidFill>
                </a:rPr>
                <a:t>Vetzuren</a:t>
              </a:r>
            </a:p>
          </p:txBody>
        </p:sp>
        <p:sp>
          <p:nvSpPr>
            <p:cNvPr id="58391" name="Line 21"/>
            <p:cNvSpPr>
              <a:spLocks noChangeShapeType="1"/>
            </p:cNvSpPr>
            <p:nvPr/>
          </p:nvSpPr>
          <p:spPr bwMode="auto">
            <a:xfrm>
              <a:off x="1331" y="3521"/>
              <a:ext cx="10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392" name="Line 22"/>
            <p:cNvSpPr>
              <a:spLocks noChangeShapeType="1"/>
            </p:cNvSpPr>
            <p:nvPr/>
          </p:nvSpPr>
          <p:spPr bwMode="auto">
            <a:xfrm>
              <a:off x="2335" y="3612"/>
              <a:ext cx="10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393" name="Line 23"/>
            <p:cNvSpPr>
              <a:spLocks noChangeShapeType="1"/>
            </p:cNvSpPr>
            <p:nvPr/>
          </p:nvSpPr>
          <p:spPr bwMode="auto">
            <a:xfrm>
              <a:off x="3299" y="3521"/>
              <a:ext cx="1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394" name="Line 24"/>
            <p:cNvSpPr>
              <a:spLocks noChangeShapeType="1"/>
            </p:cNvSpPr>
            <p:nvPr/>
          </p:nvSpPr>
          <p:spPr bwMode="auto">
            <a:xfrm>
              <a:off x="1498" y="1253"/>
              <a:ext cx="7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395" name="Line 25"/>
            <p:cNvSpPr>
              <a:spLocks noChangeShapeType="1"/>
            </p:cNvSpPr>
            <p:nvPr/>
          </p:nvSpPr>
          <p:spPr bwMode="auto">
            <a:xfrm>
              <a:off x="2294" y="1162"/>
              <a:ext cx="11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396" name="Line 26"/>
            <p:cNvSpPr>
              <a:spLocks noChangeShapeType="1"/>
            </p:cNvSpPr>
            <p:nvPr/>
          </p:nvSpPr>
          <p:spPr bwMode="auto">
            <a:xfrm>
              <a:off x="3425" y="1253"/>
              <a:ext cx="15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397" name="Text Box 27"/>
            <p:cNvSpPr txBox="1">
              <a:spLocks noChangeArrowheads="1"/>
            </p:cNvSpPr>
            <p:nvPr/>
          </p:nvSpPr>
          <p:spPr bwMode="auto">
            <a:xfrm>
              <a:off x="1247" y="709"/>
              <a:ext cx="108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600" b="0">
                  <a:solidFill>
                    <a:schemeClr val="tx1"/>
                  </a:solidFill>
                </a:rPr>
                <a:t>Cellulolytische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en-GB" sz="1600" b="0">
                  <a:solidFill>
                    <a:schemeClr val="tx1"/>
                  </a:solidFill>
                </a:rPr>
                <a:t>Bact.</a:t>
              </a:r>
            </a:p>
          </p:txBody>
        </p:sp>
        <p:sp>
          <p:nvSpPr>
            <p:cNvPr id="58398" name="Text Box 28"/>
            <p:cNvSpPr txBox="1">
              <a:spLocks noChangeArrowheads="1"/>
            </p:cNvSpPr>
            <p:nvPr/>
          </p:nvSpPr>
          <p:spPr bwMode="auto">
            <a:xfrm>
              <a:off x="2348" y="690"/>
              <a:ext cx="100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600" b="0">
                  <a:solidFill>
                    <a:schemeClr val="tx1"/>
                  </a:solidFill>
                </a:rPr>
                <a:t>Amylolytische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en-GB" sz="1600" b="0">
                  <a:solidFill>
                    <a:schemeClr val="tx1"/>
                  </a:solidFill>
                </a:rPr>
                <a:t>Bact.</a:t>
              </a:r>
            </a:p>
          </p:txBody>
        </p:sp>
        <p:sp>
          <p:nvSpPr>
            <p:cNvPr id="58399" name="Text Box 29"/>
            <p:cNvSpPr txBox="1">
              <a:spLocks noChangeArrowheads="1"/>
            </p:cNvSpPr>
            <p:nvPr/>
          </p:nvSpPr>
          <p:spPr bwMode="auto">
            <a:xfrm>
              <a:off x="3808" y="734"/>
              <a:ext cx="695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sz="1600" b="0">
                  <a:solidFill>
                    <a:schemeClr val="tx1"/>
                  </a:solidFill>
                </a:rPr>
                <a:t>Melkzuur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GB" sz="1600" b="0">
                  <a:solidFill>
                    <a:schemeClr val="tx1"/>
                  </a:solidFill>
                </a:rPr>
                <a:t>Bact.</a:t>
              </a:r>
            </a:p>
          </p:txBody>
        </p:sp>
        <p:sp>
          <p:nvSpPr>
            <p:cNvPr id="58400" name="Text Box 30"/>
            <p:cNvSpPr txBox="1">
              <a:spLocks noChangeArrowheads="1"/>
            </p:cNvSpPr>
            <p:nvPr/>
          </p:nvSpPr>
          <p:spPr bwMode="auto">
            <a:xfrm>
              <a:off x="249" y="3661"/>
              <a:ext cx="11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600">
                  <a:solidFill>
                    <a:schemeClr val="tx1"/>
                  </a:solidFill>
                </a:rPr>
                <a:t>Optimum voor:</a:t>
              </a:r>
            </a:p>
          </p:txBody>
        </p:sp>
        <p:sp>
          <p:nvSpPr>
            <p:cNvPr id="58401" name="Text Box 31"/>
            <p:cNvSpPr txBox="1">
              <a:spLocks noChangeArrowheads="1"/>
            </p:cNvSpPr>
            <p:nvPr/>
          </p:nvSpPr>
          <p:spPr bwMode="auto">
            <a:xfrm>
              <a:off x="1365" y="3661"/>
              <a:ext cx="7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600">
                  <a:solidFill>
                    <a:schemeClr val="tx1"/>
                  </a:solidFill>
                </a:rPr>
                <a:t>Ruwvoer</a:t>
              </a:r>
            </a:p>
          </p:txBody>
        </p:sp>
        <p:sp>
          <p:nvSpPr>
            <p:cNvPr id="58402" name="Text Box 32"/>
            <p:cNvSpPr txBox="1">
              <a:spLocks noChangeArrowheads="1"/>
            </p:cNvSpPr>
            <p:nvPr/>
          </p:nvSpPr>
          <p:spPr bwMode="auto">
            <a:xfrm>
              <a:off x="2382" y="3661"/>
              <a:ext cx="90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600">
                  <a:solidFill>
                    <a:schemeClr val="tx1"/>
                  </a:solidFill>
                </a:rPr>
                <a:t>Krachtvoer</a:t>
              </a:r>
            </a:p>
          </p:txBody>
        </p:sp>
        <p:sp>
          <p:nvSpPr>
            <p:cNvPr id="58403" name="Text Box 33"/>
            <p:cNvSpPr txBox="1">
              <a:spLocks noChangeArrowheads="1"/>
            </p:cNvSpPr>
            <p:nvPr/>
          </p:nvSpPr>
          <p:spPr bwMode="auto">
            <a:xfrm>
              <a:off x="3499" y="3612"/>
              <a:ext cx="12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800">
                  <a:solidFill>
                    <a:srgbClr val="FF0000"/>
                  </a:solidFill>
                </a:rPr>
                <a:t>Pensverzuring</a:t>
              </a:r>
            </a:p>
          </p:txBody>
        </p:sp>
        <p:sp>
          <p:nvSpPr>
            <p:cNvPr id="58404" name="Text Box 34"/>
            <p:cNvSpPr txBox="1">
              <a:spLocks noChangeArrowheads="1"/>
            </p:cNvSpPr>
            <p:nvPr/>
          </p:nvSpPr>
          <p:spPr bwMode="auto">
            <a:xfrm>
              <a:off x="4931" y="2118"/>
              <a:ext cx="6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600" b="0">
                  <a:solidFill>
                    <a:srgbClr val="FF0000"/>
                  </a:solidFill>
                </a:rPr>
                <a:t>Melkzuur</a:t>
              </a:r>
            </a:p>
          </p:txBody>
        </p:sp>
        <p:sp>
          <p:nvSpPr>
            <p:cNvPr id="58405" name="Text Box 35"/>
            <p:cNvSpPr txBox="1">
              <a:spLocks noChangeArrowheads="1"/>
            </p:cNvSpPr>
            <p:nvPr/>
          </p:nvSpPr>
          <p:spPr bwMode="auto">
            <a:xfrm>
              <a:off x="4896" y="2368"/>
              <a:ext cx="7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600" b="0">
                  <a:solidFill>
                    <a:schemeClr val="accent2"/>
                  </a:solidFill>
                </a:rPr>
                <a:t>Azijnzuur</a:t>
              </a:r>
            </a:p>
          </p:txBody>
        </p:sp>
        <p:sp>
          <p:nvSpPr>
            <p:cNvPr id="58406" name="Text Box 36"/>
            <p:cNvSpPr txBox="1">
              <a:spLocks noChangeArrowheads="1"/>
            </p:cNvSpPr>
            <p:nvPr/>
          </p:nvSpPr>
          <p:spPr bwMode="auto">
            <a:xfrm>
              <a:off x="4829" y="2641"/>
              <a:ext cx="8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600" b="0">
                  <a:solidFill>
                    <a:srgbClr val="00CC00"/>
                  </a:solidFill>
                </a:rPr>
                <a:t>Propionzuur</a:t>
              </a:r>
            </a:p>
          </p:txBody>
        </p:sp>
        <p:sp>
          <p:nvSpPr>
            <p:cNvPr id="58407" name="Text Box 37"/>
            <p:cNvSpPr txBox="1">
              <a:spLocks noChangeArrowheads="1"/>
            </p:cNvSpPr>
            <p:nvPr/>
          </p:nvSpPr>
          <p:spPr bwMode="auto">
            <a:xfrm>
              <a:off x="4954" y="2867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32" tIns="45717" rIns="91432" bIns="45717">
              <a:spAutoFit/>
            </a:bodyPr>
            <a:lstStyle>
              <a:lvl1pPr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3475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GB" sz="1600" b="0">
                  <a:solidFill>
                    <a:schemeClr val="tx1"/>
                  </a:solidFill>
                </a:rPr>
                <a:t>Boterzuur</a:t>
              </a:r>
            </a:p>
          </p:txBody>
        </p:sp>
      </p:grpSp>
      <p:sp>
        <p:nvSpPr>
          <p:cNvPr id="58371" name="Rectangle 38"/>
          <p:cNvSpPr>
            <a:spLocks noChangeArrowheads="1"/>
          </p:cNvSpPr>
          <p:nvPr/>
        </p:nvSpPr>
        <p:spPr bwMode="auto">
          <a:xfrm>
            <a:off x="576460" y="44624"/>
            <a:ext cx="80279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 eaLnBrk="0" hangingPunct="0">
              <a:lnSpc>
                <a:spcPct val="230000"/>
              </a:lnSpc>
            </a:pPr>
            <a:r>
              <a:rPr lang="nl-NL" sz="3600" dirty="0">
                <a:solidFill>
                  <a:srgbClr val="00337F"/>
                </a:solidFill>
              </a:rPr>
              <a:t>Vluchtige vetzuren en pH</a:t>
            </a:r>
          </a:p>
        </p:txBody>
      </p:sp>
      <p:sp>
        <p:nvSpPr>
          <p:cNvPr id="58372" name="Text Box 39"/>
          <p:cNvSpPr txBox="1">
            <a:spLocks noChangeArrowheads="1"/>
          </p:cNvSpPr>
          <p:nvPr/>
        </p:nvSpPr>
        <p:spPr bwMode="auto">
          <a:xfrm>
            <a:off x="8388350" y="6079711"/>
            <a:ext cx="755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rgbClr val="003475"/>
                </a:solidFill>
                <a:latin typeface="Verdana" pitchFamily="34" charset="0"/>
              </a:defRPr>
            </a:lvl1pPr>
            <a:lvl2pPr marL="742950" indent="-285750" eaLnBrk="0" hangingPunct="0">
              <a:defRPr sz="3000" b="1">
                <a:solidFill>
                  <a:srgbClr val="003475"/>
                </a:solidFill>
                <a:latin typeface="Verdana" pitchFamily="34" charset="0"/>
              </a:defRPr>
            </a:lvl2pPr>
            <a:lvl3pPr marL="1143000" indent="-228600" eaLnBrk="0" hangingPunct="0">
              <a:defRPr sz="3000" b="1">
                <a:solidFill>
                  <a:srgbClr val="003475"/>
                </a:solidFill>
                <a:latin typeface="Verdana" pitchFamily="34" charset="0"/>
              </a:defRPr>
            </a:lvl3pPr>
            <a:lvl4pPr marL="1600200" indent="-228600" eaLnBrk="0" hangingPunct="0">
              <a:defRPr sz="3000" b="1">
                <a:solidFill>
                  <a:srgbClr val="003475"/>
                </a:solidFill>
                <a:latin typeface="Verdana" pitchFamily="34" charset="0"/>
              </a:defRPr>
            </a:lvl4pPr>
            <a:lvl5pPr marL="2057400" indent="-228600" eaLnBrk="0" hangingPunct="0">
              <a:defRPr sz="3000" b="1">
                <a:solidFill>
                  <a:srgbClr val="00347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47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47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47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475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nl-NL" sz="1000" b="0">
                <a:solidFill>
                  <a:schemeClr val="bg1"/>
                </a:solidFill>
              </a:rPr>
              <a:t>V2/10</a:t>
            </a:r>
            <a:endParaRPr lang="nl-NL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0"/>
            <a:ext cx="18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Basis van voeding</a:t>
            </a:r>
          </a:p>
        </p:txBody>
      </p:sp>
    </p:spTree>
    <p:extLst>
      <p:ext uri="{BB962C8B-B14F-4D97-AF65-F5344CB8AC3E}">
        <p14:creationId xmlns:p14="http://schemas.microsoft.com/office/powerpoint/2010/main" val="3457468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54" y="1219200"/>
            <a:ext cx="3596145" cy="451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4" y="1219200"/>
            <a:ext cx="3433226" cy="451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Gezonde</a:t>
            </a:r>
            <a:r>
              <a:rPr lang="en-US" dirty="0"/>
              <a:t>  en  </a:t>
            </a:r>
            <a:r>
              <a:rPr lang="en-US" dirty="0" err="1"/>
              <a:t>verzuurde</a:t>
            </a:r>
            <a:r>
              <a:rPr lang="en-US" dirty="0"/>
              <a:t> pens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Basis voeding</a:t>
            </a:r>
          </a:p>
        </p:txBody>
      </p:sp>
    </p:spTree>
    <p:extLst>
      <p:ext uri="{BB962C8B-B14F-4D97-AF65-F5344CB8AC3E}">
        <p14:creationId xmlns:p14="http://schemas.microsoft.com/office/powerpoint/2010/main" val="181368970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750" y="2781300"/>
            <a:ext cx="8604250" cy="30241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nl-NL" sz="2000" dirty="0"/>
          </a:p>
          <a:p>
            <a:pPr eaLnBrk="1" hangingPunct="1">
              <a:defRPr/>
            </a:pPr>
            <a:r>
              <a:rPr lang="nl-NL" sz="2000" dirty="0"/>
              <a:t>Bijbaan biologisch melkveebedrijf</a:t>
            </a:r>
          </a:p>
          <a:p>
            <a:pPr eaLnBrk="1" hangingPunct="1">
              <a:defRPr/>
            </a:pPr>
            <a:r>
              <a:rPr lang="nl-NL" sz="2000" dirty="0"/>
              <a:t>HAS Den Bosch 2004-2008</a:t>
            </a:r>
          </a:p>
          <a:p>
            <a:pPr eaLnBrk="1" hangingPunct="1">
              <a:defRPr/>
            </a:pPr>
            <a:r>
              <a:rPr lang="nl-NL" sz="2000" dirty="0"/>
              <a:t>Reudink 2008-heden</a:t>
            </a:r>
          </a:p>
          <a:p>
            <a:pPr lvl="1" eaLnBrk="1" hangingPunct="1">
              <a:defRPr/>
            </a:pPr>
            <a:r>
              <a:rPr lang="nl-NL" sz="2000" dirty="0"/>
              <a:t>Specialist biologische melkveehouderij</a:t>
            </a:r>
          </a:p>
        </p:txBody>
      </p:sp>
      <p:sp>
        <p:nvSpPr>
          <p:cNvPr id="6147" name="Tekstvak 2"/>
          <p:cNvSpPr txBox="1">
            <a:spLocks noChangeArrowheads="1"/>
          </p:cNvSpPr>
          <p:nvPr/>
        </p:nvSpPr>
        <p:spPr bwMode="auto">
          <a:xfrm>
            <a:off x="563563" y="749300"/>
            <a:ext cx="3061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200" b="1" dirty="0"/>
              <a:t>Robert van Dorst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87627"/>
            <a:ext cx="2500376" cy="44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45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26354"/>
              </p:ext>
            </p:extLst>
          </p:nvPr>
        </p:nvGraphicFramePr>
        <p:xfrm>
          <a:off x="1979713" y="692704"/>
          <a:ext cx="5040557" cy="5616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4833">
                  <a:extLst>
                    <a:ext uri="{9D8B030D-6E8A-4147-A177-3AD203B41FA5}">
                      <a16:colId xmlns:a16="http://schemas.microsoft.com/office/drawing/2014/main" val="1234729911"/>
                    </a:ext>
                  </a:extLst>
                </a:gridCol>
                <a:gridCol w="963931">
                  <a:extLst>
                    <a:ext uri="{9D8B030D-6E8A-4147-A177-3AD203B41FA5}">
                      <a16:colId xmlns:a16="http://schemas.microsoft.com/office/drawing/2014/main" val="116621775"/>
                    </a:ext>
                  </a:extLst>
                </a:gridCol>
                <a:gridCol w="963931">
                  <a:extLst>
                    <a:ext uri="{9D8B030D-6E8A-4147-A177-3AD203B41FA5}">
                      <a16:colId xmlns:a16="http://schemas.microsoft.com/office/drawing/2014/main" val="367263692"/>
                    </a:ext>
                  </a:extLst>
                </a:gridCol>
                <a:gridCol w="963931">
                  <a:extLst>
                    <a:ext uri="{9D8B030D-6E8A-4147-A177-3AD203B41FA5}">
                      <a16:colId xmlns:a16="http://schemas.microsoft.com/office/drawing/2014/main" val="2706536049"/>
                    </a:ext>
                  </a:extLst>
                </a:gridCol>
                <a:gridCol w="963931">
                  <a:extLst>
                    <a:ext uri="{9D8B030D-6E8A-4147-A177-3AD203B41FA5}">
                      <a16:colId xmlns:a16="http://schemas.microsoft.com/office/drawing/2014/main" val="406531885"/>
                    </a:ext>
                  </a:extLst>
                </a:gridCol>
              </a:tblGrid>
              <a:tr h="267458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Gangbaar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Bio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1468032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0414899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Prijs 100 Kg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44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Soya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80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7700591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VEM/Kg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1023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1158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8854304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Ruw Eiwit Gr/Kg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458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422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4546932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1117865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Prijs 100Kg 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26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raap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68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6684845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VEM/Kg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1150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925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52524496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Ruw eiwit Gr/Kg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315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340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9524989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6757256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Prijs 100 Kg 100 Kg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21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Tarwe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30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0556462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VEM/Kg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1046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1060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103246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Ruw eiwit Gr/Kg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9170089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7688418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Prijs 100 Kg 100 Kg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19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mais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31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2453213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VEM/Kg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1095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1090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0125694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Ruw Eiwit Gr/Kg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75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74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070941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6855806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Prijs 100 Kg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22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Pulp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46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7441829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VEM/Kg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973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937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6178305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Ruw eiwit Gr/Kg. 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88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85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7834426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1979713" y="0"/>
            <a:ext cx="504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Prijzen bio versus gangbaar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0" y="0"/>
            <a:ext cx="169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Voedermiddelen</a:t>
            </a:r>
          </a:p>
        </p:txBody>
      </p:sp>
    </p:spTree>
    <p:extLst>
      <p:ext uri="{BB962C8B-B14F-4D97-AF65-F5344CB8AC3E}">
        <p14:creationId xmlns:p14="http://schemas.microsoft.com/office/powerpoint/2010/main" val="3709393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dirty="0"/>
              <a:t>Onderwerpen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Principes van rundveevoeding en welke invloed heeft dit bij een biologische productie wijze?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Voorbeelden van rantsoenen in de bio melkveehouderij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9408"/>
            <a:ext cx="3120008" cy="207675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029067"/>
            <a:ext cx="1572822" cy="2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8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 txBox="1">
            <a:spLocks/>
          </p:cNvSpPr>
          <p:nvPr/>
        </p:nvSpPr>
        <p:spPr bwMode="auto">
          <a:xfrm>
            <a:off x="684213" y="620713"/>
            <a:ext cx="72723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3600" b="1">
              <a:solidFill>
                <a:srgbClr val="00337F"/>
              </a:solidFill>
            </a:endParaRPr>
          </a:p>
        </p:txBody>
      </p:sp>
      <p:sp>
        <p:nvSpPr>
          <p:cNvPr id="3075" name="Titel 1"/>
          <p:cNvSpPr txBox="1">
            <a:spLocks/>
          </p:cNvSpPr>
          <p:nvPr/>
        </p:nvSpPr>
        <p:spPr bwMode="auto">
          <a:xfrm>
            <a:off x="922338" y="4756150"/>
            <a:ext cx="72723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2400" b="1">
              <a:solidFill>
                <a:srgbClr val="00337F"/>
              </a:solidFill>
            </a:endParaRPr>
          </a:p>
        </p:txBody>
      </p:sp>
      <p:sp>
        <p:nvSpPr>
          <p:cNvPr id="307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nl-NL" dirty="0" err="1"/>
              <a:t>Rantsoen</a:t>
            </a:r>
            <a:endParaRPr lang="de-DE" alt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F6BEC-9487-46AF-900F-C71E9C415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78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altLang="nl-NL" sz="3500" dirty="0"/>
              <a:t>Doelen van het melkveebedrijf</a:t>
            </a:r>
          </a:p>
          <a:p>
            <a:r>
              <a:rPr lang="nl-NL" altLang="nl-NL" sz="3500" dirty="0"/>
              <a:t>Ruwvoer , kwaliteit en hoeveelheid</a:t>
            </a:r>
          </a:p>
          <a:p>
            <a:r>
              <a:rPr lang="nl-NL" altLang="nl-NL" sz="3500" dirty="0"/>
              <a:t>Eigen producten</a:t>
            </a:r>
          </a:p>
          <a:p>
            <a:r>
              <a:rPr lang="nl-NL" altLang="nl-NL" sz="3500" dirty="0"/>
              <a:t>Relatie rantsoen   - Melkproductie				         - Gezondheid				  	         - Management </a:t>
            </a:r>
            <a:r>
              <a:rPr lang="de-DE" altLang="nl-NL" sz="3500" dirty="0"/>
              <a:t>	</a:t>
            </a:r>
          </a:p>
          <a:p>
            <a:endParaRPr lang="de-DE" altLang="nl-NL" sz="4000" dirty="0"/>
          </a:p>
          <a:p>
            <a:endParaRPr lang="de-DE" altLang="nl-NL" sz="4000" dirty="0"/>
          </a:p>
          <a:p>
            <a:endParaRPr lang="nl-NL" altLang="nl-NL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0" y="116632"/>
            <a:ext cx="1547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Rantsoen</a:t>
            </a:r>
          </a:p>
        </p:txBody>
      </p:sp>
    </p:spTree>
    <p:extLst>
      <p:ext uri="{BB962C8B-B14F-4D97-AF65-F5344CB8AC3E}">
        <p14:creationId xmlns:p14="http://schemas.microsoft.com/office/powerpoint/2010/main" val="1365009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 txBox="1">
            <a:spLocks/>
          </p:cNvSpPr>
          <p:nvPr/>
        </p:nvSpPr>
        <p:spPr bwMode="auto">
          <a:xfrm>
            <a:off x="684213" y="620713"/>
            <a:ext cx="72723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3600" b="1">
              <a:solidFill>
                <a:srgbClr val="00337F"/>
              </a:solidFill>
            </a:endParaRPr>
          </a:p>
        </p:txBody>
      </p:sp>
      <p:sp>
        <p:nvSpPr>
          <p:cNvPr id="3075" name="Titel 1"/>
          <p:cNvSpPr txBox="1">
            <a:spLocks/>
          </p:cNvSpPr>
          <p:nvPr/>
        </p:nvSpPr>
        <p:spPr bwMode="auto">
          <a:xfrm>
            <a:off x="922338" y="4756150"/>
            <a:ext cx="72723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2400" b="1">
              <a:solidFill>
                <a:srgbClr val="00337F"/>
              </a:solidFill>
            </a:endParaRPr>
          </a:p>
        </p:txBody>
      </p:sp>
      <p:sp>
        <p:nvSpPr>
          <p:cNvPr id="307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nl-NL" dirty="0" err="1"/>
              <a:t>Rantsoen</a:t>
            </a:r>
            <a:r>
              <a:rPr lang="de-DE" altLang="nl-NL" dirty="0"/>
              <a:t> </a:t>
            </a:r>
            <a:r>
              <a:rPr lang="de-DE" altLang="nl-NL" dirty="0" err="1"/>
              <a:t>controle</a:t>
            </a:r>
            <a:endParaRPr lang="de-DE" alt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F6BEC-9487-46AF-900F-C71E9C415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78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nl-NL" sz="3500" dirty="0"/>
              <a:t>	</a:t>
            </a:r>
            <a:r>
              <a:rPr lang="nl-NL" altLang="nl-NL" sz="3500" dirty="0"/>
              <a:t>Ruwvoer en analyse?</a:t>
            </a:r>
          </a:p>
          <a:p>
            <a:r>
              <a:rPr lang="nl-NL" altLang="nl-NL" sz="3500" dirty="0"/>
              <a:t>      DS opname en melkproductie      	Rantsoen aan het voerhek</a:t>
            </a:r>
          </a:p>
          <a:p>
            <a:r>
              <a:rPr lang="nl-NL" altLang="nl-NL" sz="3500" dirty="0"/>
              <a:t>      Ruw Eiwit en ureum </a:t>
            </a:r>
          </a:p>
          <a:p>
            <a:r>
              <a:rPr lang="nl-NL" altLang="nl-NL" sz="3500" dirty="0"/>
              <a:t>      gehalten, absoluut en verhouding   </a:t>
            </a:r>
          </a:p>
          <a:p>
            <a:r>
              <a:rPr lang="nl-NL" altLang="nl-NL" sz="3500" dirty="0"/>
              <a:t>      Mest consistentie , herkauw activiteit 	en pens vulling</a:t>
            </a:r>
            <a:endParaRPr lang="nl-NL" altLang="nl-NL" sz="4000" dirty="0"/>
          </a:p>
          <a:p>
            <a:endParaRPr lang="nl-NL" altLang="nl-NL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0" y="0"/>
            <a:ext cx="26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Rantsoen</a:t>
            </a:r>
          </a:p>
        </p:txBody>
      </p:sp>
    </p:spTree>
    <p:extLst>
      <p:ext uri="{BB962C8B-B14F-4D97-AF65-F5344CB8AC3E}">
        <p14:creationId xmlns:p14="http://schemas.microsoft.com/office/powerpoint/2010/main" val="4276309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kstvak 2"/>
          <p:cNvSpPr txBox="1">
            <a:spLocks noChangeArrowheads="1"/>
          </p:cNvSpPr>
          <p:nvPr/>
        </p:nvSpPr>
        <p:spPr bwMode="auto">
          <a:xfrm>
            <a:off x="1879600" y="1550988"/>
            <a:ext cx="5872163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80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684213" y="1074738"/>
          <a:ext cx="7775575" cy="4643435"/>
        </p:xfrm>
        <a:graphic>
          <a:graphicData uri="http://schemas.openxmlformats.org/drawingml/2006/table">
            <a:tbl>
              <a:tblPr/>
              <a:tblGrid>
                <a:gridCol w="88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25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1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73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50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5498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april</a:t>
                      </a:r>
                    </a:p>
                  </a:txBody>
                  <a:tcPr marL="91444" marR="12701" marT="9524" marB="9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91444" marR="12701" marT="9524" marB="9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91444" marR="12701" marT="9524" marB="9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juli</a:t>
                      </a:r>
                    </a:p>
                  </a:txBody>
                  <a:tcPr marL="91444" marR="12701" marT="9524" marB="9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augustus</a:t>
                      </a:r>
                    </a:p>
                  </a:txBody>
                  <a:tcPr marL="0" marR="0" marT="9524" marB="9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september</a:t>
                      </a:r>
                    </a:p>
                  </a:txBody>
                  <a:tcPr marL="91444" marR="12701" marT="9524" marB="9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oktober</a:t>
                      </a:r>
                    </a:p>
                  </a:txBody>
                  <a:tcPr marL="91444" marR="12701" marT="9524" marB="9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4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444" marR="12701" marT="126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Normaal </a:t>
                      </a:r>
                      <a:r>
                        <a:rPr lang="nl-NL" sz="20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 a ï s </a:t>
                      </a:r>
                      <a:r>
                        <a:rPr lang="nl-NL" sz="20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nl-NL" sz="20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 i z o e n</a:t>
                      </a:r>
                    </a:p>
                  </a:txBody>
                  <a:tcPr marL="91444" marR="12701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444" marR="12701" marT="126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8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444" marR="12701" marT="126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(ultra-)vroege maïs</a:t>
                      </a:r>
                    </a:p>
                  </a:txBody>
                  <a:tcPr marL="91444" marR="12701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NL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wintergraan/wintererwt</a:t>
                      </a:r>
                    </a:p>
                  </a:txBody>
                  <a:tcPr marL="91444" marR="12701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5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Graan/gras/wintererwt</a:t>
                      </a:r>
                    </a:p>
                  </a:txBody>
                  <a:tcPr marL="91444" marR="12701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(ultra-)vroege maïs</a:t>
                      </a:r>
                    </a:p>
                  </a:txBody>
                  <a:tcPr marL="91444" marR="12701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444" marR="12701" marT="126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4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444" marR="12701" marT="126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(ultra-)vroege maïs</a:t>
                      </a:r>
                    </a:p>
                  </a:txBody>
                  <a:tcPr marL="91444" marR="12701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winterkoolzaad</a:t>
                      </a:r>
                    </a:p>
                  </a:txBody>
                  <a:tcPr marL="91444" marR="12701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49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spinazie/sla/andijvie</a:t>
                      </a:r>
                    </a:p>
                  </a:txBody>
                  <a:tcPr marL="91444" marR="12701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(ultra-)vroege maïs</a:t>
                      </a:r>
                    </a:p>
                  </a:txBody>
                  <a:tcPr marL="91444" marR="12701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444" marR="12701" marT="126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4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444" marR="12701" marT="126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(ultra-)vroege maïs</a:t>
                      </a:r>
                    </a:p>
                  </a:txBody>
                  <a:tcPr marL="91444" marR="12701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Groenbemester</a:t>
                      </a:r>
                    </a:p>
                  </a:txBody>
                  <a:tcPr marL="91444" marR="12701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49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nl-N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vroege bolgewassen/aardappelen</a:t>
                      </a:r>
                    </a:p>
                  </a:txBody>
                  <a:tcPr marL="91444" marR="12701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(ultra-)vroege maïs</a:t>
                      </a:r>
                    </a:p>
                  </a:txBody>
                  <a:tcPr marL="91444" marR="12701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444" marR="12701" marT="126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1558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088063"/>
            <a:ext cx="9144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59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21DBA-9526-4A2A-9241-E2AED4FF21A8}" type="slidenum">
              <a:rPr lang="nl-NL" altLang="nl-N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nl-NL" altLang="nl-NL" sz="1200">
              <a:solidFill>
                <a:srgbClr val="898989"/>
              </a:solidFill>
            </a:endParaRPr>
          </a:p>
        </p:txBody>
      </p:sp>
      <p:sp>
        <p:nvSpPr>
          <p:cNvPr id="21560" name="Tijdelijke aanduiding voor inhoud 2"/>
          <p:cNvSpPr txBox="1">
            <a:spLocks/>
          </p:cNvSpPr>
          <p:nvPr/>
        </p:nvSpPr>
        <p:spPr bwMode="auto">
          <a:xfrm>
            <a:off x="457200" y="363538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nl-NL" altLang="nl-NL" b="1"/>
              <a:t>Vruchtwisseling</a:t>
            </a:r>
          </a:p>
        </p:txBody>
      </p:sp>
    </p:spTree>
    <p:extLst>
      <p:ext uri="{BB962C8B-B14F-4D97-AF65-F5344CB8AC3E}">
        <p14:creationId xmlns:p14="http://schemas.microsoft.com/office/powerpoint/2010/main" val="2993077303"/>
      </p:ext>
    </p:ext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2849D86-DEA5-4EFC-808C-169E6BBDA0BD}"/>
              </a:ext>
            </a:extLst>
          </p:cNvPr>
          <p:cNvSpPr txBox="1"/>
          <p:nvPr/>
        </p:nvSpPr>
        <p:spPr>
          <a:xfrm>
            <a:off x="107504" y="33265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Randvoorwaarden  (biologische) melkveehouderij</a:t>
            </a:r>
            <a:endParaRPr lang="en-US" sz="3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A51A2FF-85CB-4030-BC92-BA4DB6A8FDFD}"/>
              </a:ext>
            </a:extLst>
          </p:cNvPr>
          <p:cNvSpPr txBox="1"/>
          <p:nvPr/>
        </p:nvSpPr>
        <p:spPr>
          <a:xfrm>
            <a:off x="251520" y="1196752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nl-NL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3200" dirty="0"/>
              <a:t>Ruwvoer kwantiteit en Kwaliteit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3200" dirty="0"/>
              <a:t>Passende genetica en jongvee opfok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3200" dirty="0"/>
              <a:t>Koe comfort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9021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de-DE" sz="240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453313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 descr="LOGO REUD DEF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45125"/>
            <a:ext cx="19796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34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750" y="2781300"/>
            <a:ext cx="8604250" cy="30241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nl-NL" sz="2000" dirty="0"/>
          </a:p>
          <a:p>
            <a:pPr eaLnBrk="1" hangingPunct="1">
              <a:defRPr/>
            </a:pPr>
            <a:r>
              <a:rPr lang="nl-NL" sz="2000" dirty="0"/>
              <a:t>Gespecialiseerde ,zelfstandige afdeling,  binnen ForFarmers</a:t>
            </a:r>
          </a:p>
          <a:p>
            <a:pPr eaLnBrk="1" hangingPunct="1">
              <a:defRPr/>
            </a:pPr>
            <a:r>
              <a:rPr lang="nl-NL" sz="2000" dirty="0"/>
              <a:t>Bio specialisten per sector, pluimvee, varkens, rundvee en geiten</a:t>
            </a:r>
          </a:p>
          <a:p>
            <a:pPr eaLnBrk="1" hangingPunct="1">
              <a:defRPr/>
            </a:pPr>
            <a:r>
              <a:rPr lang="nl-NL" sz="2000" dirty="0"/>
              <a:t>Actief in Nederland, Duitsland, België, Luxemburg en Polen</a:t>
            </a:r>
          </a:p>
          <a:p>
            <a:pPr eaLnBrk="1" hangingPunct="1">
              <a:defRPr/>
            </a:pPr>
            <a:r>
              <a:rPr lang="nl-NL" sz="2000" dirty="0"/>
              <a:t>Productie van voeders, levering van losse grondstoffen, bijproducten, ruwvoeders en gras-en maiszaad</a:t>
            </a:r>
          </a:p>
          <a:p>
            <a:pPr eaLnBrk="1" hangingPunct="1">
              <a:defRPr/>
            </a:pPr>
            <a:r>
              <a:rPr lang="nl-NL" sz="2000" dirty="0"/>
              <a:t>Volgens EU logo en Bio verbanden</a:t>
            </a:r>
          </a:p>
          <a:p>
            <a:pPr eaLnBrk="1" hangingPunct="1">
              <a:defRPr/>
            </a:pPr>
            <a:r>
              <a:rPr lang="nl-NL" sz="2000" dirty="0"/>
              <a:t>‘Leaders in </a:t>
            </a:r>
            <a:r>
              <a:rPr lang="nl-NL" sz="2000" dirty="0" err="1"/>
              <a:t>Organic</a:t>
            </a:r>
            <a:r>
              <a:rPr lang="nl-NL" sz="2000" dirty="0"/>
              <a:t> </a:t>
            </a:r>
            <a:r>
              <a:rPr lang="nl-NL" sz="2000" dirty="0" err="1"/>
              <a:t>Farming</a:t>
            </a:r>
            <a:r>
              <a:rPr lang="nl-NL" sz="2000" dirty="0"/>
              <a:t>’ (IFOAM)</a:t>
            </a:r>
          </a:p>
        </p:txBody>
      </p:sp>
      <p:sp>
        <p:nvSpPr>
          <p:cNvPr id="6147" name="Tekstvak 2"/>
          <p:cNvSpPr txBox="1">
            <a:spLocks noChangeArrowheads="1"/>
          </p:cNvSpPr>
          <p:nvPr/>
        </p:nvSpPr>
        <p:spPr bwMode="auto">
          <a:xfrm>
            <a:off x="563563" y="749300"/>
            <a:ext cx="39150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200" b="1" dirty="0"/>
              <a:t>Positionering Reudink</a:t>
            </a:r>
          </a:p>
        </p:txBody>
      </p:sp>
      <p:pic>
        <p:nvPicPr>
          <p:cNvPr id="5" name="Picture 2" descr="\\srvnllohome\home$\lbies\downloads\Koeien 0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9"/>
            <a:ext cx="394335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47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 txBox="1">
            <a:spLocks/>
          </p:cNvSpPr>
          <p:nvPr/>
        </p:nvSpPr>
        <p:spPr bwMode="auto">
          <a:xfrm>
            <a:off x="467545" y="167573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b="1" dirty="0"/>
              <a:t>      </a:t>
            </a:r>
            <a:r>
              <a:rPr lang="en-US" altLang="nl-NL" sz="2400" b="1" dirty="0" err="1"/>
              <a:t>Productie</a:t>
            </a:r>
            <a:r>
              <a:rPr lang="en-US" altLang="nl-NL" sz="2400" b="1" dirty="0"/>
              <a:t> in </a:t>
            </a:r>
            <a:r>
              <a:rPr lang="en-US" altLang="nl-NL" sz="2400" b="1" dirty="0" err="1"/>
              <a:t>Lochem</a:t>
            </a:r>
            <a:r>
              <a:rPr lang="en-US" altLang="nl-NL" sz="2400" b="1" dirty="0"/>
              <a:t> </a:t>
            </a:r>
            <a:r>
              <a:rPr lang="en-US" altLang="nl-NL" sz="2400" b="1" dirty="0" err="1"/>
              <a:t>en</a:t>
            </a:r>
            <a:r>
              <a:rPr lang="en-US" altLang="nl-NL" sz="2400" b="1" dirty="0"/>
              <a:t> in </a:t>
            </a:r>
            <a:r>
              <a:rPr lang="en-US" altLang="nl-NL" sz="2400" b="1" dirty="0" err="1"/>
              <a:t>Gescher</a:t>
            </a:r>
            <a:r>
              <a:rPr lang="en-US" altLang="nl-NL" sz="2400" b="1" dirty="0"/>
              <a:t> ( </a:t>
            </a:r>
            <a:r>
              <a:rPr lang="en-US" altLang="nl-NL" sz="2400" b="1" dirty="0" err="1"/>
              <a:t>Duitsland</a:t>
            </a:r>
            <a:r>
              <a:rPr lang="en-US" altLang="nl-NL" sz="2400" b="1" dirty="0"/>
              <a:t>)</a:t>
            </a:r>
            <a:endParaRPr lang="en-US" altLang="nl-NL" sz="3600" b="1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7BE4F2-8DF9-4A59-A70E-FB86B531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7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09"/>
            <a:ext cx="5063737" cy="339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\\srvnllohome\home$\wjonk\downloads\130928 Opening Reudinklocatie 16 kf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4325"/>
            <a:ext cx="38893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89621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dirty="0"/>
              <a:t>Onderwerpen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Rundveevoeding en welke invloed heeft dit bij een biologische productie wijze?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Voorbeelden van rantsoenen in de bio melkveehouderij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9408"/>
            <a:ext cx="3120008" cy="207675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029067"/>
            <a:ext cx="1572822" cy="2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3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800" b="1" dirty="0" err="1">
                <a:solidFill>
                  <a:srgbClr val="0D1963"/>
                </a:solidFill>
              </a:rPr>
              <a:t>Weender</a:t>
            </a:r>
            <a:r>
              <a:rPr lang="en-US" sz="2800" b="1" dirty="0">
                <a:solidFill>
                  <a:srgbClr val="0D1963"/>
                </a:solidFill>
              </a:rPr>
              <a:t> </a:t>
            </a:r>
            <a:r>
              <a:rPr lang="en-US" sz="2800" b="1" dirty="0" err="1">
                <a:solidFill>
                  <a:srgbClr val="0D1963"/>
                </a:solidFill>
              </a:rPr>
              <a:t>analyse</a:t>
            </a:r>
            <a:endParaRPr lang="en-US" sz="2800" b="1" dirty="0">
              <a:solidFill>
                <a:srgbClr val="0D1963"/>
              </a:solidFill>
            </a:endParaRP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428625" y="1001713"/>
            <a:ext cx="8578850" cy="4637087"/>
            <a:chOff x="270" y="631"/>
            <a:chExt cx="5404" cy="2921"/>
          </a:xfrm>
        </p:grpSpPr>
        <p:sp>
          <p:nvSpPr>
            <p:cNvPr id="43012" name="Text Box 4"/>
            <p:cNvSpPr txBox="1">
              <a:spLocks noChangeArrowheads="1"/>
            </p:cNvSpPr>
            <p:nvPr/>
          </p:nvSpPr>
          <p:spPr bwMode="auto">
            <a:xfrm>
              <a:off x="2243" y="631"/>
              <a:ext cx="994" cy="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5pPr>
              <a:lvl6pPr marL="25146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6pPr>
              <a:lvl7pPr marL="29718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7pPr>
              <a:lvl8pPr marL="34290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8pPr>
              <a:lvl9pPr marL="38862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nl-NL" sz="1400" b="1"/>
                <a:t>Voedermiddel</a:t>
              </a:r>
              <a:endParaRPr lang="en-GB" sz="1400" b="1"/>
            </a:p>
          </p:txBody>
        </p:sp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324" y="1084"/>
              <a:ext cx="484" cy="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5pPr>
              <a:lvl6pPr marL="25146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6pPr>
              <a:lvl7pPr marL="29718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7pPr>
              <a:lvl8pPr marL="34290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8pPr>
              <a:lvl9pPr marL="38862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nl-NL" sz="1400" b="1"/>
                <a:t>Vocht</a:t>
              </a:r>
              <a:endParaRPr lang="en-GB" sz="1400" b="1"/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731" y="1493"/>
              <a:ext cx="1162" cy="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5pPr>
              <a:lvl6pPr marL="25146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6pPr>
              <a:lvl7pPr marL="29718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7pPr>
              <a:lvl8pPr marL="34290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8pPr>
              <a:lvl9pPr marL="38862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nl-NL" sz="1400" b="1"/>
                <a:t>Anorg. Stof (AS)</a:t>
              </a:r>
              <a:endParaRPr lang="en-GB" sz="1400" b="1"/>
            </a:p>
          </p:txBody>
        </p:sp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2294" y="1130"/>
              <a:ext cx="795" cy="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5pPr>
              <a:lvl6pPr marL="25146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6pPr>
              <a:lvl7pPr marL="29718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7pPr>
              <a:lvl8pPr marL="34290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8pPr>
              <a:lvl9pPr marL="38862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nl-NL" sz="1400" b="1"/>
                <a:t>Droge Stof</a:t>
              </a:r>
              <a:endParaRPr lang="en-GB" sz="1400" b="1"/>
            </a:p>
          </p:txBody>
        </p:sp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270" y="1901"/>
              <a:ext cx="745" cy="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5pPr>
              <a:lvl6pPr marL="25146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6pPr>
              <a:lvl7pPr marL="29718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7pPr>
              <a:lvl8pPr marL="34290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8pPr>
              <a:lvl9pPr marL="38862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nl-NL" sz="1400" b="1"/>
                <a:t>Mineralen</a:t>
              </a:r>
              <a:endParaRPr lang="en-GB" sz="1400" b="1"/>
            </a:p>
          </p:txBody>
        </p:sp>
        <p:sp>
          <p:nvSpPr>
            <p:cNvPr id="43017" name="Text Box 9"/>
            <p:cNvSpPr txBox="1">
              <a:spLocks noChangeArrowheads="1"/>
            </p:cNvSpPr>
            <p:nvPr/>
          </p:nvSpPr>
          <p:spPr bwMode="auto">
            <a:xfrm>
              <a:off x="1556" y="1901"/>
              <a:ext cx="434" cy="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5pPr>
              <a:lvl6pPr marL="25146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6pPr>
              <a:lvl7pPr marL="29718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7pPr>
              <a:lvl8pPr marL="34290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8pPr>
              <a:lvl9pPr marL="38862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nl-NL" sz="1400" b="1"/>
                <a:t>Zand</a:t>
              </a:r>
              <a:endParaRPr lang="en-GB" sz="1400" b="1"/>
            </a:p>
          </p:txBody>
        </p:sp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2459" y="2082"/>
              <a:ext cx="485" cy="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5pPr>
              <a:lvl6pPr marL="25146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6pPr>
              <a:lvl7pPr marL="29718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7pPr>
              <a:lvl8pPr marL="34290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8pPr>
              <a:lvl9pPr marL="38862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nl-NL" sz="1400" b="1"/>
                <a:t>N-vrij</a:t>
              </a:r>
              <a:endParaRPr lang="en-GB" sz="1400" b="1"/>
            </a:p>
          </p:txBody>
        </p:sp>
        <p:sp>
          <p:nvSpPr>
            <p:cNvPr id="43019" name="Text Box 11"/>
            <p:cNvSpPr txBox="1">
              <a:spLocks noChangeArrowheads="1"/>
            </p:cNvSpPr>
            <p:nvPr/>
          </p:nvSpPr>
          <p:spPr bwMode="auto">
            <a:xfrm>
              <a:off x="3428" y="1493"/>
              <a:ext cx="1446" cy="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5pPr>
              <a:lvl6pPr marL="25146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6pPr>
              <a:lvl7pPr marL="29718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7pPr>
              <a:lvl8pPr marL="34290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8pPr>
              <a:lvl9pPr marL="38862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nl-NL" sz="1400" b="1"/>
                <a:t>Organische stof (OS)</a:t>
              </a:r>
              <a:endParaRPr lang="en-GB" sz="1400" b="1"/>
            </a:p>
          </p:txBody>
        </p:sp>
        <p:sp>
          <p:nvSpPr>
            <p:cNvPr id="43020" name="Text Box 12"/>
            <p:cNvSpPr txBox="1">
              <a:spLocks noChangeArrowheads="1"/>
            </p:cNvSpPr>
            <p:nvPr/>
          </p:nvSpPr>
          <p:spPr bwMode="auto">
            <a:xfrm>
              <a:off x="4047" y="2173"/>
              <a:ext cx="1145" cy="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5pPr>
              <a:lvl6pPr marL="25146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6pPr>
              <a:lvl7pPr marL="29718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7pPr>
              <a:lvl8pPr marL="34290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8pPr>
              <a:lvl9pPr marL="38862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nl-NL" sz="1400" b="1"/>
                <a:t>N-houdend (RE)</a:t>
              </a:r>
              <a:endParaRPr lang="en-GB" sz="1400" b="1"/>
            </a:p>
          </p:txBody>
        </p:sp>
        <p:sp>
          <p:nvSpPr>
            <p:cNvPr id="43021" name="Text Box 13"/>
            <p:cNvSpPr txBox="1">
              <a:spLocks noChangeArrowheads="1"/>
            </p:cNvSpPr>
            <p:nvPr/>
          </p:nvSpPr>
          <p:spPr bwMode="auto">
            <a:xfrm>
              <a:off x="1322" y="3352"/>
              <a:ext cx="1277" cy="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5pPr>
              <a:lvl6pPr marL="25146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6pPr>
              <a:lvl7pPr marL="29718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7pPr>
              <a:lvl8pPr marL="34290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8pPr>
              <a:lvl9pPr marL="38862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nl-NL" sz="1400" b="1"/>
                <a:t>Ruwe Celstof (RC)</a:t>
              </a:r>
              <a:endParaRPr lang="en-GB" sz="1400" b="1"/>
            </a:p>
          </p:txBody>
        </p:sp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2204" y="2581"/>
              <a:ext cx="969" cy="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5pPr>
              <a:lvl6pPr marL="25146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6pPr>
              <a:lvl7pPr marL="29718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7pPr>
              <a:lvl8pPr marL="34290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8pPr>
              <a:lvl9pPr marL="38862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nl-NL" sz="1400" b="1"/>
                <a:t>Koolhydraten</a:t>
              </a:r>
              <a:endParaRPr lang="en-GB" sz="1400" b="1"/>
            </a:p>
          </p:txBody>
        </p:sp>
        <p:sp>
          <p:nvSpPr>
            <p:cNvPr id="43023" name="Text Box 15"/>
            <p:cNvSpPr txBox="1">
              <a:spLocks noChangeArrowheads="1"/>
            </p:cNvSpPr>
            <p:nvPr/>
          </p:nvSpPr>
          <p:spPr bwMode="auto">
            <a:xfrm>
              <a:off x="981" y="2581"/>
              <a:ext cx="1125" cy="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5pPr>
              <a:lvl6pPr marL="25146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6pPr>
              <a:lvl7pPr marL="29718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7pPr>
              <a:lvl8pPr marL="34290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8pPr>
              <a:lvl9pPr marL="38862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nl-NL" sz="1400" b="1"/>
                <a:t>Ruw vet (RVET)</a:t>
              </a:r>
              <a:endParaRPr lang="en-GB" sz="1400" b="1"/>
            </a:p>
          </p:txBody>
        </p:sp>
        <p:sp>
          <p:nvSpPr>
            <p:cNvPr id="43024" name="Text Box 16"/>
            <p:cNvSpPr txBox="1">
              <a:spLocks noChangeArrowheads="1"/>
            </p:cNvSpPr>
            <p:nvPr/>
          </p:nvSpPr>
          <p:spPr bwMode="auto">
            <a:xfrm>
              <a:off x="2661" y="3352"/>
              <a:ext cx="1836" cy="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5pPr>
              <a:lvl6pPr marL="25146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6pPr>
              <a:lvl7pPr marL="29718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7pPr>
              <a:lvl8pPr marL="34290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8pPr>
              <a:lvl9pPr marL="38862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nl-NL" sz="1400" b="1"/>
                <a:t>Overige Koolhydraten (OK)</a:t>
              </a:r>
              <a:endParaRPr lang="en-GB" sz="1400" b="1"/>
            </a:p>
          </p:txBody>
        </p:sp>
        <p:sp>
          <p:nvSpPr>
            <p:cNvPr id="43025" name="Text Box 17"/>
            <p:cNvSpPr txBox="1">
              <a:spLocks noChangeArrowheads="1"/>
            </p:cNvSpPr>
            <p:nvPr/>
          </p:nvSpPr>
          <p:spPr bwMode="auto">
            <a:xfrm>
              <a:off x="3902" y="2899"/>
              <a:ext cx="600" cy="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5pPr>
              <a:lvl6pPr marL="25146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6pPr>
              <a:lvl7pPr marL="29718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7pPr>
              <a:lvl8pPr marL="34290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8pPr>
              <a:lvl9pPr marL="38862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nl-NL" sz="1400" b="1"/>
                <a:t>Amiden</a:t>
              </a:r>
              <a:endParaRPr lang="en-GB" sz="1400" b="1"/>
            </a:p>
          </p:txBody>
        </p:sp>
        <p:sp>
          <p:nvSpPr>
            <p:cNvPr id="43026" name="Text Box 18"/>
            <p:cNvSpPr txBox="1">
              <a:spLocks noChangeArrowheads="1"/>
            </p:cNvSpPr>
            <p:nvPr/>
          </p:nvSpPr>
          <p:spPr bwMode="auto">
            <a:xfrm>
              <a:off x="4600" y="2899"/>
              <a:ext cx="1074" cy="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5pPr>
              <a:lvl6pPr marL="25146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6pPr>
              <a:lvl7pPr marL="29718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7pPr>
              <a:lvl8pPr marL="34290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8pPr>
              <a:lvl9pPr marL="3886200" indent="-228600" defTabSz="7620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Verdana" pitchFamily="34" charset="0"/>
                  <a:sym typeface="Wingdings" pitchFamily="2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nl-NL" sz="1400" b="1"/>
                <a:t>Werkelijk eiwit</a:t>
              </a:r>
              <a:endParaRPr lang="en-GB" sz="1400" b="1"/>
            </a:p>
          </p:txBody>
        </p:sp>
        <p:sp>
          <p:nvSpPr>
            <p:cNvPr id="43027" name="Line 19"/>
            <p:cNvSpPr>
              <a:spLocks noChangeShapeType="1"/>
            </p:cNvSpPr>
            <p:nvPr/>
          </p:nvSpPr>
          <p:spPr bwMode="auto">
            <a:xfrm>
              <a:off x="2699" y="890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nl-NL"/>
            </a:p>
          </p:txBody>
        </p:sp>
        <p:sp>
          <p:nvSpPr>
            <p:cNvPr id="43028" name="Line 20"/>
            <p:cNvSpPr>
              <a:spLocks noChangeShapeType="1"/>
            </p:cNvSpPr>
            <p:nvPr/>
          </p:nvSpPr>
          <p:spPr bwMode="auto">
            <a:xfrm flipH="1">
              <a:off x="884" y="890"/>
              <a:ext cx="1542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nl-NL"/>
            </a:p>
          </p:txBody>
        </p:sp>
        <p:sp>
          <p:nvSpPr>
            <p:cNvPr id="43029" name="Line 21"/>
            <p:cNvSpPr>
              <a:spLocks noChangeShapeType="1"/>
            </p:cNvSpPr>
            <p:nvPr/>
          </p:nvSpPr>
          <p:spPr bwMode="auto">
            <a:xfrm flipH="1">
              <a:off x="1927" y="1389"/>
              <a:ext cx="545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nl-NL"/>
            </a:p>
          </p:txBody>
        </p:sp>
        <p:sp>
          <p:nvSpPr>
            <p:cNvPr id="43030" name="Line 22"/>
            <p:cNvSpPr>
              <a:spLocks noChangeShapeType="1"/>
            </p:cNvSpPr>
            <p:nvPr/>
          </p:nvSpPr>
          <p:spPr bwMode="auto">
            <a:xfrm>
              <a:off x="2835" y="1389"/>
              <a:ext cx="589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nl-NL"/>
            </a:p>
          </p:txBody>
        </p:sp>
        <p:sp>
          <p:nvSpPr>
            <p:cNvPr id="43031" name="Line 23"/>
            <p:cNvSpPr>
              <a:spLocks noChangeShapeType="1"/>
            </p:cNvSpPr>
            <p:nvPr/>
          </p:nvSpPr>
          <p:spPr bwMode="auto">
            <a:xfrm>
              <a:off x="930" y="1706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nl-NL"/>
            </a:p>
          </p:txBody>
        </p:sp>
        <p:sp>
          <p:nvSpPr>
            <p:cNvPr id="43032" name="Line 24"/>
            <p:cNvSpPr>
              <a:spLocks noChangeShapeType="1"/>
            </p:cNvSpPr>
            <p:nvPr/>
          </p:nvSpPr>
          <p:spPr bwMode="auto">
            <a:xfrm>
              <a:off x="1655" y="1706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nl-NL"/>
            </a:p>
          </p:txBody>
        </p:sp>
        <p:sp>
          <p:nvSpPr>
            <p:cNvPr id="43033" name="Line 25"/>
            <p:cNvSpPr>
              <a:spLocks noChangeShapeType="1"/>
            </p:cNvSpPr>
            <p:nvPr/>
          </p:nvSpPr>
          <p:spPr bwMode="auto">
            <a:xfrm flipH="1">
              <a:off x="3016" y="1752"/>
              <a:ext cx="726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nl-NL"/>
            </a:p>
          </p:txBody>
        </p:sp>
        <p:sp>
          <p:nvSpPr>
            <p:cNvPr id="43034" name="Line 26"/>
            <p:cNvSpPr>
              <a:spLocks noChangeShapeType="1"/>
            </p:cNvSpPr>
            <p:nvPr/>
          </p:nvSpPr>
          <p:spPr bwMode="auto">
            <a:xfrm>
              <a:off x="4150" y="1752"/>
              <a:ext cx="454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nl-NL"/>
            </a:p>
          </p:txBody>
        </p:sp>
        <p:sp>
          <p:nvSpPr>
            <p:cNvPr id="43035" name="Line 27"/>
            <p:cNvSpPr>
              <a:spLocks noChangeShapeType="1"/>
            </p:cNvSpPr>
            <p:nvPr/>
          </p:nvSpPr>
          <p:spPr bwMode="auto">
            <a:xfrm flipH="1">
              <a:off x="2018" y="2341"/>
              <a:ext cx="499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nl-NL"/>
            </a:p>
          </p:txBody>
        </p:sp>
        <p:sp>
          <p:nvSpPr>
            <p:cNvPr id="43036" name="Line 28"/>
            <p:cNvSpPr>
              <a:spLocks noChangeShapeType="1"/>
            </p:cNvSpPr>
            <p:nvPr/>
          </p:nvSpPr>
          <p:spPr bwMode="auto">
            <a:xfrm flipH="1">
              <a:off x="2744" y="2341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nl-NL"/>
            </a:p>
          </p:txBody>
        </p:sp>
        <p:sp>
          <p:nvSpPr>
            <p:cNvPr id="43037" name="Line 29"/>
            <p:cNvSpPr>
              <a:spLocks noChangeShapeType="1"/>
            </p:cNvSpPr>
            <p:nvPr/>
          </p:nvSpPr>
          <p:spPr bwMode="auto">
            <a:xfrm flipH="1">
              <a:off x="4195" y="2432"/>
              <a:ext cx="9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nl-NL"/>
            </a:p>
          </p:txBody>
        </p:sp>
        <p:sp>
          <p:nvSpPr>
            <p:cNvPr id="43038" name="Line 30"/>
            <p:cNvSpPr>
              <a:spLocks noChangeShapeType="1"/>
            </p:cNvSpPr>
            <p:nvPr/>
          </p:nvSpPr>
          <p:spPr bwMode="auto">
            <a:xfrm>
              <a:off x="4876" y="2432"/>
              <a:ext cx="181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nl-NL"/>
            </a:p>
          </p:txBody>
        </p:sp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 flipH="1">
              <a:off x="1927" y="2840"/>
              <a:ext cx="499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nl-NL"/>
            </a:p>
          </p:txBody>
        </p:sp>
        <p:sp>
          <p:nvSpPr>
            <p:cNvPr id="43040" name="Line 32"/>
            <p:cNvSpPr>
              <a:spLocks noChangeShapeType="1"/>
            </p:cNvSpPr>
            <p:nvPr/>
          </p:nvSpPr>
          <p:spPr bwMode="auto">
            <a:xfrm>
              <a:off x="2925" y="2840"/>
              <a:ext cx="318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nl-NL"/>
            </a:p>
          </p:txBody>
        </p:sp>
      </p:grpSp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Basis van voeding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0" y="0"/>
            <a:ext cx="219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Basis van voeding</a:t>
            </a:r>
          </a:p>
        </p:txBody>
      </p:sp>
    </p:spTree>
    <p:extLst>
      <p:ext uri="{BB962C8B-B14F-4D97-AF65-F5344CB8AC3E}">
        <p14:creationId xmlns:p14="http://schemas.microsoft.com/office/powerpoint/2010/main" val="4418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74638"/>
            <a:ext cx="5256584" cy="994122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nl-NL" dirty="0"/>
              <a:t>Analyse voedermiddelen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371600"/>
            <a:ext cx="80772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nl-NL" sz="2800" dirty="0"/>
              <a:t>			OK 	= Overige koolhydraten</a:t>
            </a:r>
          </a:p>
          <a:p>
            <a:pPr>
              <a:buFontTx/>
              <a:buNone/>
            </a:pPr>
            <a:r>
              <a:rPr lang="nl-NL" sz="2800" dirty="0"/>
              <a:t>				   (zetmeel, suikers en rest)</a:t>
            </a:r>
          </a:p>
          <a:p>
            <a:pPr>
              <a:buFontTx/>
              <a:buNone/>
            </a:pPr>
            <a:endParaRPr lang="nl-NL" sz="2800" dirty="0"/>
          </a:p>
          <a:p>
            <a:pPr>
              <a:buFontTx/>
              <a:buNone/>
            </a:pPr>
            <a:r>
              <a:rPr lang="nl-NL" sz="2800" dirty="0"/>
              <a:t>			Rc	= Ruwe Celstof</a:t>
            </a:r>
          </a:p>
          <a:p>
            <a:pPr>
              <a:buFontTx/>
              <a:buNone/>
            </a:pPr>
            <a:r>
              <a:rPr lang="nl-NL" sz="2800" dirty="0"/>
              <a:t>			</a:t>
            </a:r>
          </a:p>
          <a:p>
            <a:pPr>
              <a:buFontTx/>
              <a:buNone/>
            </a:pPr>
            <a:r>
              <a:rPr lang="nl-NL" sz="2800" dirty="0"/>
              <a:t>			Re	= Ruw Eiwit </a:t>
            </a:r>
          </a:p>
          <a:p>
            <a:pPr>
              <a:buFontTx/>
              <a:buNone/>
            </a:pPr>
            <a:r>
              <a:rPr lang="nl-NL" sz="2800" dirty="0"/>
              <a:t>			</a:t>
            </a:r>
            <a:r>
              <a:rPr lang="nl-NL" sz="2800" dirty="0" err="1"/>
              <a:t>Rvet</a:t>
            </a:r>
            <a:r>
              <a:rPr lang="nl-NL" sz="2800" dirty="0"/>
              <a:t>	= Ruw vet			</a:t>
            </a:r>
          </a:p>
          <a:p>
            <a:pPr>
              <a:buFontTx/>
              <a:buNone/>
            </a:pPr>
            <a:r>
              <a:rPr lang="nl-NL" sz="2800" dirty="0"/>
              <a:t>			Ras	= Ruw As</a:t>
            </a:r>
          </a:p>
          <a:p>
            <a:pPr>
              <a:buFontTx/>
              <a:buNone/>
            </a:pPr>
            <a:endParaRPr lang="nl-NL" sz="2800" dirty="0"/>
          </a:p>
        </p:txBody>
      </p:sp>
      <p:sp>
        <p:nvSpPr>
          <p:cNvPr id="848900" name="Rectangle 4"/>
          <p:cNvSpPr>
            <a:spLocks noChangeArrowheads="1"/>
          </p:cNvSpPr>
          <p:nvPr/>
        </p:nvSpPr>
        <p:spPr bwMode="auto">
          <a:xfrm>
            <a:off x="2438400" y="1066800"/>
            <a:ext cx="1143000" cy="1214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48901" name="Rectangle 5"/>
          <p:cNvSpPr>
            <a:spLocks noChangeArrowheads="1"/>
          </p:cNvSpPr>
          <p:nvPr/>
        </p:nvSpPr>
        <p:spPr bwMode="auto">
          <a:xfrm>
            <a:off x="2438400" y="2281238"/>
            <a:ext cx="1143000" cy="16811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48902" name="Rectangle 6"/>
          <p:cNvSpPr>
            <a:spLocks noChangeArrowheads="1"/>
          </p:cNvSpPr>
          <p:nvPr/>
        </p:nvSpPr>
        <p:spPr bwMode="auto">
          <a:xfrm>
            <a:off x="2438400" y="3962400"/>
            <a:ext cx="11430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48903" name="Rectangle 7"/>
          <p:cNvSpPr>
            <a:spLocks noChangeArrowheads="1"/>
          </p:cNvSpPr>
          <p:nvPr/>
        </p:nvSpPr>
        <p:spPr bwMode="auto">
          <a:xfrm>
            <a:off x="2438400" y="3962400"/>
            <a:ext cx="11430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48904" name="Rectangle 8"/>
          <p:cNvSpPr>
            <a:spLocks noChangeArrowheads="1"/>
          </p:cNvSpPr>
          <p:nvPr/>
        </p:nvSpPr>
        <p:spPr bwMode="auto">
          <a:xfrm>
            <a:off x="2438400" y="4876800"/>
            <a:ext cx="1143000" cy="533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48905" name="AutoShape 9"/>
          <p:cNvSpPr>
            <a:spLocks/>
          </p:cNvSpPr>
          <p:nvPr/>
        </p:nvSpPr>
        <p:spPr bwMode="auto">
          <a:xfrm>
            <a:off x="1905000" y="1066800"/>
            <a:ext cx="457200" cy="3810000"/>
          </a:xfrm>
          <a:prstGeom prst="leftBrace">
            <a:avLst>
              <a:gd name="adj1" fmla="val 6944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48906" name="Text Box 10"/>
          <p:cNvSpPr txBox="1">
            <a:spLocks noChangeArrowheads="1"/>
          </p:cNvSpPr>
          <p:nvPr/>
        </p:nvSpPr>
        <p:spPr bwMode="auto">
          <a:xfrm>
            <a:off x="76200" y="2530475"/>
            <a:ext cx="1744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1"/>
                </a:solidFill>
              </a:rPr>
              <a:t>Organische</a:t>
            </a:r>
          </a:p>
          <a:p>
            <a:r>
              <a:rPr lang="nl-NL" sz="2400">
                <a:solidFill>
                  <a:schemeClr val="tx1"/>
                </a:solidFill>
              </a:rPr>
              <a:t>      stof</a:t>
            </a:r>
          </a:p>
        </p:txBody>
      </p:sp>
      <p:sp>
        <p:nvSpPr>
          <p:cNvPr id="848907" name="Text Box 11"/>
          <p:cNvSpPr txBox="1">
            <a:spLocks noChangeArrowheads="1"/>
          </p:cNvSpPr>
          <p:nvPr/>
        </p:nvSpPr>
        <p:spPr bwMode="auto">
          <a:xfrm>
            <a:off x="609600" y="5943600"/>
            <a:ext cx="3240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dirty="0" err="1"/>
              <a:t>Weender</a:t>
            </a:r>
            <a:r>
              <a:rPr lang="nl-NL" sz="2800" dirty="0"/>
              <a:t> analyse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76200" y="0"/>
            <a:ext cx="1543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Basis van voeding</a:t>
            </a:r>
          </a:p>
        </p:txBody>
      </p:sp>
    </p:spTree>
    <p:extLst>
      <p:ext uri="{BB962C8B-B14F-4D97-AF65-F5344CB8AC3E}">
        <p14:creationId xmlns:p14="http://schemas.microsoft.com/office/powerpoint/2010/main" val="216865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300663"/>
            <a:ext cx="7772400" cy="1143000"/>
          </a:xfrm>
        </p:spPr>
        <p:txBody>
          <a:bodyPr>
            <a:noAutofit/>
          </a:bodyPr>
          <a:lstStyle/>
          <a:p>
            <a:r>
              <a:rPr lang="nl-NL" dirty="0"/>
              <a:t>Analyse voedermiddelen</a:t>
            </a:r>
            <a:br>
              <a:rPr lang="nl-NL" dirty="0"/>
            </a:br>
            <a:r>
              <a:rPr lang="nl-NL" dirty="0"/>
              <a:t>(Van Soest)</a:t>
            </a:r>
          </a:p>
        </p:txBody>
      </p:sp>
      <p:sp>
        <p:nvSpPr>
          <p:cNvPr id="849923" name="Rectangle 3"/>
          <p:cNvSpPr>
            <a:spLocks noChangeArrowheads="1"/>
          </p:cNvSpPr>
          <p:nvPr/>
        </p:nvSpPr>
        <p:spPr bwMode="auto">
          <a:xfrm>
            <a:off x="4932363" y="3284538"/>
            <a:ext cx="4017962" cy="16002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49924" name="Rectangle 4"/>
          <p:cNvSpPr>
            <a:spLocks noChangeArrowheads="1"/>
          </p:cNvSpPr>
          <p:nvPr/>
        </p:nvSpPr>
        <p:spPr bwMode="auto">
          <a:xfrm>
            <a:off x="6443663" y="4941888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nl-NL" sz="2400" b="1">
                <a:solidFill>
                  <a:srgbClr val="FF0000"/>
                </a:solidFill>
              </a:rPr>
              <a:t>ADF</a:t>
            </a:r>
            <a:endParaRPr lang="nl-NL" sz="2400" b="1">
              <a:solidFill>
                <a:schemeClr val="accent2"/>
              </a:solidFill>
            </a:endParaRPr>
          </a:p>
        </p:txBody>
      </p:sp>
      <p:sp>
        <p:nvSpPr>
          <p:cNvPr id="849925" name="AutoShape 5"/>
          <p:cNvSpPr>
            <a:spLocks noChangeAspect="1" noChangeArrowheads="1" noTextEdit="1"/>
          </p:cNvSpPr>
          <p:nvPr/>
        </p:nvSpPr>
        <p:spPr bwMode="auto">
          <a:xfrm>
            <a:off x="684213" y="260350"/>
            <a:ext cx="8207375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26" name="Line 6"/>
          <p:cNvSpPr>
            <a:spLocks noChangeShapeType="1"/>
          </p:cNvSpPr>
          <p:nvPr/>
        </p:nvSpPr>
        <p:spPr bwMode="auto">
          <a:xfrm>
            <a:off x="3813175" y="781050"/>
            <a:ext cx="0" cy="212725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27" name="Line 7"/>
          <p:cNvSpPr>
            <a:spLocks noChangeShapeType="1"/>
          </p:cNvSpPr>
          <p:nvPr/>
        </p:nvSpPr>
        <p:spPr bwMode="auto">
          <a:xfrm>
            <a:off x="1708150" y="993775"/>
            <a:ext cx="0" cy="214313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28" name="Line 8"/>
          <p:cNvSpPr>
            <a:spLocks noChangeShapeType="1"/>
          </p:cNvSpPr>
          <p:nvPr/>
        </p:nvSpPr>
        <p:spPr bwMode="auto">
          <a:xfrm>
            <a:off x="3895725" y="993775"/>
            <a:ext cx="0" cy="214313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29" name="Line 9"/>
          <p:cNvSpPr>
            <a:spLocks noChangeShapeType="1"/>
          </p:cNvSpPr>
          <p:nvPr/>
        </p:nvSpPr>
        <p:spPr bwMode="auto">
          <a:xfrm>
            <a:off x="1708150" y="993775"/>
            <a:ext cx="2105025" cy="0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30" name="Line 10"/>
          <p:cNvSpPr>
            <a:spLocks noChangeShapeType="1"/>
          </p:cNvSpPr>
          <p:nvPr/>
        </p:nvSpPr>
        <p:spPr bwMode="auto">
          <a:xfrm>
            <a:off x="3813175" y="993775"/>
            <a:ext cx="82550" cy="0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31" name="Rectangle 11"/>
          <p:cNvSpPr>
            <a:spLocks noChangeArrowheads="1"/>
          </p:cNvSpPr>
          <p:nvPr/>
        </p:nvSpPr>
        <p:spPr bwMode="auto">
          <a:xfrm>
            <a:off x="717550" y="1208088"/>
            <a:ext cx="1989138" cy="798512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32" name="Rectangle 12"/>
          <p:cNvSpPr>
            <a:spLocks noChangeArrowheads="1"/>
          </p:cNvSpPr>
          <p:nvPr/>
        </p:nvSpPr>
        <p:spPr bwMode="auto">
          <a:xfrm>
            <a:off x="755650" y="1268413"/>
            <a:ext cx="19081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100">
                <a:solidFill>
                  <a:srgbClr val="000000"/>
                </a:solidFill>
              </a:rPr>
              <a:t>Anorganische s.</a:t>
            </a:r>
            <a:endParaRPr lang="nl-NL"/>
          </a:p>
        </p:txBody>
      </p:sp>
      <p:sp>
        <p:nvSpPr>
          <p:cNvPr id="849933" name="Rectangle 13"/>
          <p:cNvSpPr>
            <a:spLocks noChangeArrowheads="1"/>
          </p:cNvSpPr>
          <p:nvPr/>
        </p:nvSpPr>
        <p:spPr bwMode="auto">
          <a:xfrm>
            <a:off x="1236663" y="1606550"/>
            <a:ext cx="10953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100">
                <a:solidFill>
                  <a:srgbClr val="000000"/>
                </a:solidFill>
              </a:rPr>
              <a:t>(Ruw As)</a:t>
            </a:r>
            <a:endParaRPr lang="nl-NL"/>
          </a:p>
        </p:txBody>
      </p:sp>
      <p:sp>
        <p:nvSpPr>
          <p:cNvPr id="849934" name="Rectangle 14"/>
          <p:cNvSpPr>
            <a:spLocks noChangeArrowheads="1"/>
          </p:cNvSpPr>
          <p:nvPr/>
        </p:nvSpPr>
        <p:spPr bwMode="auto">
          <a:xfrm>
            <a:off x="717550" y="1208088"/>
            <a:ext cx="1989138" cy="798512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35" name="Line 15"/>
          <p:cNvSpPr>
            <a:spLocks noChangeShapeType="1"/>
          </p:cNvSpPr>
          <p:nvPr/>
        </p:nvSpPr>
        <p:spPr bwMode="auto">
          <a:xfrm>
            <a:off x="3895725" y="2006600"/>
            <a:ext cx="0" cy="212725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36" name="Line 16"/>
          <p:cNvSpPr>
            <a:spLocks noChangeShapeType="1"/>
          </p:cNvSpPr>
          <p:nvPr/>
        </p:nvSpPr>
        <p:spPr bwMode="auto">
          <a:xfrm>
            <a:off x="1873250" y="2219325"/>
            <a:ext cx="0" cy="214313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37" name="Line 17"/>
          <p:cNvSpPr>
            <a:spLocks noChangeShapeType="1"/>
          </p:cNvSpPr>
          <p:nvPr/>
        </p:nvSpPr>
        <p:spPr bwMode="auto">
          <a:xfrm>
            <a:off x="5919788" y="2219325"/>
            <a:ext cx="0" cy="214313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38" name="Line 18"/>
          <p:cNvSpPr>
            <a:spLocks noChangeShapeType="1"/>
          </p:cNvSpPr>
          <p:nvPr/>
        </p:nvSpPr>
        <p:spPr bwMode="auto">
          <a:xfrm>
            <a:off x="1873250" y="2219325"/>
            <a:ext cx="2022475" cy="0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39" name="Line 19"/>
          <p:cNvSpPr>
            <a:spLocks noChangeShapeType="1"/>
          </p:cNvSpPr>
          <p:nvPr/>
        </p:nvSpPr>
        <p:spPr bwMode="auto">
          <a:xfrm>
            <a:off x="3895725" y="2219325"/>
            <a:ext cx="2024063" cy="0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40" name="Line 20"/>
          <p:cNvSpPr>
            <a:spLocks noChangeShapeType="1"/>
          </p:cNvSpPr>
          <p:nvPr/>
        </p:nvSpPr>
        <p:spPr bwMode="auto">
          <a:xfrm>
            <a:off x="1873250" y="2925763"/>
            <a:ext cx="0" cy="427037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41" name="Rectangle 21"/>
          <p:cNvSpPr>
            <a:spLocks noChangeArrowheads="1"/>
          </p:cNvSpPr>
          <p:nvPr/>
        </p:nvSpPr>
        <p:spPr bwMode="auto">
          <a:xfrm>
            <a:off x="965200" y="3352800"/>
            <a:ext cx="1824038" cy="1430338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42" name="Rectangle 22"/>
          <p:cNvSpPr>
            <a:spLocks noChangeArrowheads="1"/>
          </p:cNvSpPr>
          <p:nvPr/>
        </p:nvSpPr>
        <p:spPr bwMode="auto">
          <a:xfrm>
            <a:off x="1393825" y="3436938"/>
            <a:ext cx="11382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100">
                <a:solidFill>
                  <a:srgbClr val="000000"/>
                </a:solidFill>
              </a:rPr>
              <a:t>Ruw eiwit</a:t>
            </a:r>
            <a:endParaRPr lang="nl-NL"/>
          </a:p>
        </p:txBody>
      </p:sp>
      <p:sp>
        <p:nvSpPr>
          <p:cNvPr id="849943" name="Rectangle 23"/>
          <p:cNvSpPr>
            <a:spLocks noChangeArrowheads="1"/>
          </p:cNvSpPr>
          <p:nvPr/>
        </p:nvSpPr>
        <p:spPr bwMode="auto">
          <a:xfrm>
            <a:off x="1468438" y="3751263"/>
            <a:ext cx="9620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100">
                <a:solidFill>
                  <a:srgbClr val="000000"/>
                </a:solidFill>
              </a:rPr>
              <a:t>Ruw vet</a:t>
            </a:r>
            <a:endParaRPr lang="nl-NL"/>
          </a:p>
        </p:txBody>
      </p:sp>
      <p:sp>
        <p:nvSpPr>
          <p:cNvPr id="849944" name="Rectangle 24"/>
          <p:cNvSpPr>
            <a:spLocks noChangeArrowheads="1"/>
          </p:cNvSpPr>
          <p:nvPr/>
        </p:nvSpPr>
        <p:spPr bwMode="auto">
          <a:xfrm>
            <a:off x="1550988" y="4067175"/>
            <a:ext cx="7540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100">
                <a:solidFill>
                  <a:srgbClr val="000000"/>
                </a:solidFill>
              </a:rPr>
              <a:t>Suiker</a:t>
            </a:r>
            <a:endParaRPr lang="nl-NL"/>
          </a:p>
        </p:txBody>
      </p:sp>
      <p:sp>
        <p:nvSpPr>
          <p:cNvPr id="849945" name="Rectangle 25"/>
          <p:cNvSpPr>
            <a:spLocks noChangeArrowheads="1"/>
          </p:cNvSpPr>
          <p:nvPr/>
        </p:nvSpPr>
        <p:spPr bwMode="auto">
          <a:xfrm>
            <a:off x="1460500" y="4383088"/>
            <a:ext cx="9620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100">
                <a:solidFill>
                  <a:srgbClr val="000000"/>
                </a:solidFill>
              </a:rPr>
              <a:t>Zetmeel</a:t>
            </a:r>
            <a:endParaRPr lang="nl-NL"/>
          </a:p>
        </p:txBody>
      </p:sp>
      <p:sp>
        <p:nvSpPr>
          <p:cNvPr id="849946" name="Rectangle 26"/>
          <p:cNvSpPr>
            <a:spLocks noChangeArrowheads="1"/>
          </p:cNvSpPr>
          <p:nvPr/>
        </p:nvSpPr>
        <p:spPr bwMode="auto">
          <a:xfrm>
            <a:off x="965200" y="3352800"/>
            <a:ext cx="1824038" cy="1430338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47" name="Rectangle 27"/>
          <p:cNvSpPr>
            <a:spLocks noChangeArrowheads="1"/>
          </p:cNvSpPr>
          <p:nvPr/>
        </p:nvSpPr>
        <p:spPr bwMode="auto">
          <a:xfrm>
            <a:off x="890588" y="2433638"/>
            <a:ext cx="1965325" cy="49212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48" name="Rectangle 28"/>
          <p:cNvSpPr>
            <a:spLocks noChangeArrowheads="1"/>
          </p:cNvSpPr>
          <p:nvPr/>
        </p:nvSpPr>
        <p:spPr bwMode="auto">
          <a:xfrm>
            <a:off x="1352550" y="2516188"/>
            <a:ext cx="11953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100">
                <a:solidFill>
                  <a:srgbClr val="000000"/>
                </a:solidFill>
              </a:rPr>
              <a:t>Celinhoud</a:t>
            </a:r>
            <a:endParaRPr lang="nl-NL"/>
          </a:p>
        </p:txBody>
      </p:sp>
      <p:sp>
        <p:nvSpPr>
          <p:cNvPr id="849949" name="Rectangle 29"/>
          <p:cNvSpPr>
            <a:spLocks noChangeArrowheads="1"/>
          </p:cNvSpPr>
          <p:nvPr/>
        </p:nvSpPr>
        <p:spPr bwMode="auto">
          <a:xfrm>
            <a:off x="890588" y="2433638"/>
            <a:ext cx="1965325" cy="492125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50" name="Line 30"/>
          <p:cNvSpPr>
            <a:spLocks noChangeShapeType="1"/>
          </p:cNvSpPr>
          <p:nvPr/>
        </p:nvSpPr>
        <p:spPr bwMode="auto">
          <a:xfrm>
            <a:off x="5919788" y="2925763"/>
            <a:ext cx="0" cy="212725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51" name="Line 31"/>
          <p:cNvSpPr>
            <a:spLocks noChangeShapeType="1"/>
          </p:cNvSpPr>
          <p:nvPr/>
        </p:nvSpPr>
        <p:spPr bwMode="auto">
          <a:xfrm>
            <a:off x="3895725" y="3138488"/>
            <a:ext cx="0" cy="214312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52" name="Line 32"/>
          <p:cNvSpPr>
            <a:spLocks noChangeShapeType="1"/>
          </p:cNvSpPr>
          <p:nvPr/>
        </p:nvSpPr>
        <p:spPr bwMode="auto">
          <a:xfrm>
            <a:off x="5919788" y="3138488"/>
            <a:ext cx="0" cy="214312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53" name="Line 33"/>
          <p:cNvSpPr>
            <a:spLocks noChangeShapeType="1"/>
          </p:cNvSpPr>
          <p:nvPr/>
        </p:nvSpPr>
        <p:spPr bwMode="auto">
          <a:xfrm>
            <a:off x="7942263" y="3138488"/>
            <a:ext cx="0" cy="214312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54" name="Line 34"/>
          <p:cNvSpPr>
            <a:spLocks noChangeShapeType="1"/>
          </p:cNvSpPr>
          <p:nvPr/>
        </p:nvSpPr>
        <p:spPr bwMode="auto">
          <a:xfrm>
            <a:off x="3895725" y="3138488"/>
            <a:ext cx="2024063" cy="0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55" name="Line 35"/>
          <p:cNvSpPr>
            <a:spLocks noChangeShapeType="1"/>
          </p:cNvSpPr>
          <p:nvPr/>
        </p:nvSpPr>
        <p:spPr bwMode="auto">
          <a:xfrm>
            <a:off x="5919788" y="3138488"/>
            <a:ext cx="2022475" cy="0"/>
          </a:xfrm>
          <a:prstGeom prst="line">
            <a:avLst/>
          </a:prstGeom>
          <a:noFill/>
          <a:ln w="333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56" name="Rectangle 36"/>
          <p:cNvSpPr>
            <a:spLocks noChangeArrowheads="1"/>
          </p:cNvSpPr>
          <p:nvPr/>
        </p:nvSpPr>
        <p:spPr bwMode="auto">
          <a:xfrm>
            <a:off x="2987675" y="3352800"/>
            <a:ext cx="1825625" cy="1430338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57" name="Rectangle 37"/>
          <p:cNvSpPr>
            <a:spLocks noChangeArrowheads="1"/>
          </p:cNvSpPr>
          <p:nvPr/>
        </p:nvSpPr>
        <p:spPr bwMode="auto">
          <a:xfrm>
            <a:off x="3062288" y="3436938"/>
            <a:ext cx="16541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100">
                <a:solidFill>
                  <a:srgbClr val="000000"/>
                </a:solidFill>
              </a:rPr>
              <a:t>Hemicellulose</a:t>
            </a:r>
            <a:endParaRPr lang="nl-NL"/>
          </a:p>
        </p:txBody>
      </p:sp>
      <p:sp>
        <p:nvSpPr>
          <p:cNvPr id="849958" name="Rectangle 38"/>
          <p:cNvSpPr>
            <a:spLocks noChangeArrowheads="1"/>
          </p:cNvSpPr>
          <p:nvPr/>
        </p:nvSpPr>
        <p:spPr bwMode="auto">
          <a:xfrm>
            <a:off x="2987675" y="3352800"/>
            <a:ext cx="1825625" cy="1430338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59" name="Rectangle 39"/>
          <p:cNvSpPr>
            <a:spLocks noChangeArrowheads="1"/>
          </p:cNvSpPr>
          <p:nvPr/>
        </p:nvSpPr>
        <p:spPr bwMode="auto">
          <a:xfrm>
            <a:off x="5010150" y="3352800"/>
            <a:ext cx="1825625" cy="1430338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60" name="Rectangle 40"/>
          <p:cNvSpPr>
            <a:spLocks noChangeArrowheads="1"/>
          </p:cNvSpPr>
          <p:nvPr/>
        </p:nvSpPr>
        <p:spPr bwMode="auto">
          <a:xfrm>
            <a:off x="5456238" y="3436938"/>
            <a:ext cx="1092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100">
                <a:solidFill>
                  <a:srgbClr val="000000"/>
                </a:solidFill>
              </a:rPr>
              <a:t>Cellulose</a:t>
            </a:r>
            <a:endParaRPr lang="nl-NL"/>
          </a:p>
        </p:txBody>
      </p:sp>
      <p:sp>
        <p:nvSpPr>
          <p:cNvPr id="849961" name="Rectangle 41"/>
          <p:cNvSpPr>
            <a:spLocks noChangeArrowheads="1"/>
          </p:cNvSpPr>
          <p:nvPr/>
        </p:nvSpPr>
        <p:spPr bwMode="auto">
          <a:xfrm>
            <a:off x="5010150" y="3352800"/>
            <a:ext cx="1825625" cy="1430338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62" name="Rectangle 42"/>
          <p:cNvSpPr>
            <a:spLocks noChangeArrowheads="1"/>
          </p:cNvSpPr>
          <p:nvPr/>
        </p:nvSpPr>
        <p:spPr bwMode="auto">
          <a:xfrm>
            <a:off x="7034213" y="3352800"/>
            <a:ext cx="1824037" cy="1430338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63" name="Rectangle 43"/>
          <p:cNvSpPr>
            <a:spLocks noChangeArrowheads="1"/>
          </p:cNvSpPr>
          <p:nvPr/>
        </p:nvSpPr>
        <p:spPr bwMode="auto">
          <a:xfrm>
            <a:off x="7092950" y="3429000"/>
            <a:ext cx="9302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100">
                <a:solidFill>
                  <a:srgbClr val="000000"/>
                </a:solidFill>
              </a:rPr>
              <a:t>Lignine </a:t>
            </a:r>
            <a:endParaRPr lang="nl-NL"/>
          </a:p>
        </p:txBody>
      </p:sp>
      <p:sp>
        <p:nvSpPr>
          <p:cNvPr id="849964" name="Rectangle 44"/>
          <p:cNvSpPr>
            <a:spLocks noChangeArrowheads="1"/>
          </p:cNvSpPr>
          <p:nvPr/>
        </p:nvSpPr>
        <p:spPr bwMode="auto">
          <a:xfrm>
            <a:off x="8027988" y="3429000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100" b="1">
                <a:solidFill>
                  <a:srgbClr val="0000FF"/>
                </a:solidFill>
              </a:rPr>
              <a:t>= ADL</a:t>
            </a:r>
            <a:endParaRPr lang="nl-NL"/>
          </a:p>
        </p:txBody>
      </p:sp>
      <p:sp>
        <p:nvSpPr>
          <p:cNvPr id="849965" name="Rectangle 45"/>
          <p:cNvSpPr>
            <a:spLocks noChangeArrowheads="1"/>
          </p:cNvSpPr>
          <p:nvPr/>
        </p:nvSpPr>
        <p:spPr bwMode="auto">
          <a:xfrm>
            <a:off x="7034213" y="3352800"/>
            <a:ext cx="1824037" cy="1430338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66" name="Rectangle 46"/>
          <p:cNvSpPr>
            <a:spLocks noChangeArrowheads="1"/>
          </p:cNvSpPr>
          <p:nvPr/>
        </p:nvSpPr>
        <p:spPr bwMode="auto">
          <a:xfrm>
            <a:off x="4937125" y="2433638"/>
            <a:ext cx="1965325" cy="49212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67" name="Rectangle 47"/>
          <p:cNvSpPr>
            <a:spLocks noChangeArrowheads="1"/>
          </p:cNvSpPr>
          <p:nvPr/>
        </p:nvSpPr>
        <p:spPr bwMode="auto">
          <a:xfrm>
            <a:off x="5010150" y="2516188"/>
            <a:ext cx="140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100">
                <a:solidFill>
                  <a:srgbClr val="000000"/>
                </a:solidFill>
              </a:rPr>
              <a:t>Celwanden </a:t>
            </a:r>
            <a:endParaRPr lang="nl-NL"/>
          </a:p>
        </p:txBody>
      </p:sp>
      <p:sp>
        <p:nvSpPr>
          <p:cNvPr id="849968" name="Rectangle 48"/>
          <p:cNvSpPr>
            <a:spLocks noChangeArrowheads="1"/>
          </p:cNvSpPr>
          <p:nvPr/>
        </p:nvSpPr>
        <p:spPr bwMode="auto">
          <a:xfrm>
            <a:off x="6948488" y="2565400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100" b="1">
                <a:solidFill>
                  <a:srgbClr val="0000FF"/>
                </a:solidFill>
              </a:rPr>
              <a:t>= NDF</a:t>
            </a:r>
            <a:endParaRPr lang="nl-NL"/>
          </a:p>
        </p:txBody>
      </p:sp>
      <p:sp>
        <p:nvSpPr>
          <p:cNvPr id="849969" name="Rectangle 49"/>
          <p:cNvSpPr>
            <a:spLocks noChangeArrowheads="1"/>
          </p:cNvSpPr>
          <p:nvPr/>
        </p:nvSpPr>
        <p:spPr bwMode="auto">
          <a:xfrm>
            <a:off x="4937125" y="2433638"/>
            <a:ext cx="1965325" cy="492125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70" name="Rectangle 50"/>
          <p:cNvSpPr>
            <a:spLocks noChangeArrowheads="1"/>
          </p:cNvSpPr>
          <p:nvPr/>
        </p:nvSpPr>
        <p:spPr bwMode="auto">
          <a:xfrm>
            <a:off x="2905125" y="1208088"/>
            <a:ext cx="1990725" cy="798512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71" name="Rectangle 51"/>
          <p:cNvSpPr>
            <a:spLocks noChangeArrowheads="1"/>
          </p:cNvSpPr>
          <p:nvPr/>
        </p:nvSpPr>
        <p:spPr bwMode="auto">
          <a:xfrm>
            <a:off x="2916238" y="1268413"/>
            <a:ext cx="18653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100">
                <a:solidFill>
                  <a:srgbClr val="000000"/>
                </a:solidFill>
              </a:rPr>
              <a:t>Organische stof</a:t>
            </a:r>
            <a:endParaRPr lang="nl-NL"/>
          </a:p>
        </p:txBody>
      </p:sp>
      <p:sp>
        <p:nvSpPr>
          <p:cNvPr id="849972" name="Rectangle 52"/>
          <p:cNvSpPr>
            <a:spLocks noChangeArrowheads="1"/>
          </p:cNvSpPr>
          <p:nvPr/>
        </p:nvSpPr>
        <p:spPr bwMode="auto">
          <a:xfrm>
            <a:off x="3160713" y="1606550"/>
            <a:ext cx="17732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100">
                <a:solidFill>
                  <a:srgbClr val="000000"/>
                </a:solidFill>
              </a:rPr>
              <a:t>(Plantencellen)</a:t>
            </a:r>
            <a:endParaRPr lang="nl-NL"/>
          </a:p>
        </p:txBody>
      </p:sp>
      <p:sp>
        <p:nvSpPr>
          <p:cNvPr id="849973" name="Rectangle 53"/>
          <p:cNvSpPr>
            <a:spLocks noChangeArrowheads="1"/>
          </p:cNvSpPr>
          <p:nvPr/>
        </p:nvSpPr>
        <p:spPr bwMode="auto">
          <a:xfrm>
            <a:off x="2905125" y="1208088"/>
            <a:ext cx="1990725" cy="798512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74" name="Rectangle 54"/>
          <p:cNvSpPr>
            <a:spLocks noChangeArrowheads="1"/>
          </p:cNvSpPr>
          <p:nvPr/>
        </p:nvSpPr>
        <p:spPr bwMode="auto">
          <a:xfrm>
            <a:off x="2822575" y="296863"/>
            <a:ext cx="1990725" cy="484187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49975" name="Rectangle 55"/>
          <p:cNvSpPr>
            <a:spLocks noChangeArrowheads="1"/>
          </p:cNvSpPr>
          <p:nvPr/>
        </p:nvSpPr>
        <p:spPr bwMode="auto">
          <a:xfrm>
            <a:off x="3573463" y="381000"/>
            <a:ext cx="5619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100">
                <a:solidFill>
                  <a:srgbClr val="000000"/>
                </a:solidFill>
              </a:rPr>
              <a:t>Voer</a:t>
            </a:r>
            <a:endParaRPr lang="nl-NL"/>
          </a:p>
        </p:txBody>
      </p:sp>
      <p:sp>
        <p:nvSpPr>
          <p:cNvPr id="849976" name="Rectangle 56"/>
          <p:cNvSpPr>
            <a:spLocks noChangeArrowheads="1"/>
          </p:cNvSpPr>
          <p:nvPr/>
        </p:nvSpPr>
        <p:spPr bwMode="auto">
          <a:xfrm>
            <a:off x="2822575" y="296863"/>
            <a:ext cx="1990725" cy="484187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Basis van voeding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0" y="0"/>
            <a:ext cx="2422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Basis van voeding</a:t>
            </a:r>
          </a:p>
        </p:txBody>
      </p:sp>
    </p:spTree>
    <p:extLst>
      <p:ext uri="{BB962C8B-B14F-4D97-AF65-F5344CB8AC3E}">
        <p14:creationId xmlns:p14="http://schemas.microsoft.com/office/powerpoint/2010/main" val="31061663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800" b="1" dirty="0" err="1">
                <a:solidFill>
                  <a:srgbClr val="0D1963"/>
                </a:solidFill>
              </a:rPr>
              <a:t>Weender</a:t>
            </a:r>
            <a:r>
              <a:rPr lang="en-US" sz="2800" b="1" dirty="0">
                <a:solidFill>
                  <a:srgbClr val="0D1963"/>
                </a:solidFill>
              </a:rPr>
              <a:t> / Van </a:t>
            </a:r>
            <a:r>
              <a:rPr lang="en-US" sz="2800" b="1" dirty="0" err="1">
                <a:solidFill>
                  <a:srgbClr val="0D1963"/>
                </a:solidFill>
              </a:rPr>
              <a:t>Soest</a:t>
            </a:r>
            <a:endParaRPr lang="en-US" sz="2800" b="1" dirty="0">
              <a:solidFill>
                <a:srgbClr val="0D1963"/>
              </a:solidFill>
            </a:endParaRPr>
          </a:p>
        </p:txBody>
      </p:sp>
      <p:graphicFrame>
        <p:nvGraphicFramePr>
          <p:cNvPr id="11776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885802"/>
              </p:ext>
            </p:extLst>
          </p:nvPr>
        </p:nvGraphicFramePr>
        <p:xfrm>
          <a:off x="34925" y="1397000"/>
          <a:ext cx="9001125" cy="2895600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7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82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7675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Weender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3600" marR="936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Vocht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AS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RE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RVET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4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Overige Koolhydraten 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Ruwe celstof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Van Soest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Vocht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AS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RE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RVET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Oplosbare koolhydraten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Org. Zuren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Hemi-cellulose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Cellulose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A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Lignine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3600" marR="936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 gridSpan="6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Verteerbaarheid: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Goed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DE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Matig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A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963"/>
                          </a:solidFill>
                          <a:effectLst/>
                          <a:latin typeface="Verdana" pitchFamily="34" charset="0"/>
                        </a:rPr>
                        <a:t>Niet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D19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223" name="Line 58"/>
          <p:cNvSpPr>
            <a:spLocks noChangeShapeType="1"/>
          </p:cNvSpPr>
          <p:nvPr/>
        </p:nvSpPr>
        <p:spPr bwMode="auto">
          <a:xfrm>
            <a:off x="5508625" y="4724400"/>
            <a:ext cx="3455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nl-NL"/>
          </a:p>
        </p:txBody>
      </p:sp>
      <p:sp>
        <p:nvSpPr>
          <p:cNvPr id="50224" name="Line 59"/>
          <p:cNvSpPr>
            <a:spLocks noChangeShapeType="1"/>
          </p:cNvSpPr>
          <p:nvPr/>
        </p:nvSpPr>
        <p:spPr bwMode="auto">
          <a:xfrm>
            <a:off x="8388350" y="5373688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nl-NL"/>
          </a:p>
        </p:txBody>
      </p:sp>
      <p:sp>
        <p:nvSpPr>
          <p:cNvPr id="50225" name="Line 60"/>
          <p:cNvSpPr>
            <a:spLocks noChangeShapeType="1"/>
          </p:cNvSpPr>
          <p:nvPr/>
        </p:nvSpPr>
        <p:spPr bwMode="auto">
          <a:xfrm>
            <a:off x="6588125" y="5084763"/>
            <a:ext cx="2376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nl-NL"/>
          </a:p>
        </p:txBody>
      </p:sp>
      <p:sp>
        <p:nvSpPr>
          <p:cNvPr id="50226" name="Text Box 61"/>
          <p:cNvSpPr txBox="1">
            <a:spLocks noChangeArrowheads="1"/>
          </p:cNvSpPr>
          <p:nvPr/>
        </p:nvSpPr>
        <p:spPr bwMode="auto">
          <a:xfrm>
            <a:off x="5681663" y="4822825"/>
            <a:ext cx="655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1pPr>
            <a:lvl2pPr marL="742950" indent="-285750" defTabSz="762000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2pPr>
            <a:lvl3pPr marL="1143000" indent="-228600" defTabSz="762000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3pPr>
            <a:lvl4pPr marL="1600200" indent="-228600" defTabSz="762000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4pPr>
            <a:lvl5pPr marL="2057400" indent="-228600" defTabSz="762000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5pPr>
            <a:lvl6pPr marL="2514600" indent="-228600" defTabSz="7620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6pPr>
            <a:lvl7pPr marL="2971800" indent="-228600" defTabSz="7620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7pPr>
            <a:lvl8pPr marL="3429000" indent="-228600" defTabSz="7620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8pPr>
            <a:lvl9pPr marL="3886200" indent="-228600" defTabSz="7620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sz="1600" b="1"/>
              <a:t>NDF</a:t>
            </a:r>
            <a:endParaRPr lang="en-GB" sz="1600" b="1"/>
          </a:p>
        </p:txBody>
      </p:sp>
      <p:sp>
        <p:nvSpPr>
          <p:cNvPr id="50227" name="Text Box 62"/>
          <p:cNvSpPr txBox="1">
            <a:spLocks noChangeArrowheads="1"/>
          </p:cNvSpPr>
          <p:nvPr/>
        </p:nvSpPr>
        <p:spPr bwMode="auto">
          <a:xfrm>
            <a:off x="7242175" y="5157788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1pPr>
            <a:lvl2pPr marL="742950" indent="-285750" defTabSz="762000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2pPr>
            <a:lvl3pPr marL="1143000" indent="-228600" defTabSz="762000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3pPr>
            <a:lvl4pPr marL="1600200" indent="-228600" defTabSz="762000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4pPr>
            <a:lvl5pPr marL="2057400" indent="-228600" defTabSz="762000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5pPr>
            <a:lvl6pPr marL="2514600" indent="-228600" defTabSz="7620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6pPr>
            <a:lvl7pPr marL="2971800" indent="-228600" defTabSz="7620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7pPr>
            <a:lvl8pPr marL="3429000" indent="-228600" defTabSz="7620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8pPr>
            <a:lvl9pPr marL="3886200" indent="-228600" defTabSz="7620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sz="1600" b="1"/>
              <a:t>ADF</a:t>
            </a:r>
            <a:endParaRPr lang="en-GB" sz="1600" b="1"/>
          </a:p>
        </p:txBody>
      </p:sp>
      <p:sp>
        <p:nvSpPr>
          <p:cNvPr id="50228" name="Text Box 63"/>
          <p:cNvSpPr txBox="1">
            <a:spLocks noChangeArrowheads="1"/>
          </p:cNvSpPr>
          <p:nvPr/>
        </p:nvSpPr>
        <p:spPr bwMode="auto">
          <a:xfrm>
            <a:off x="8316913" y="5445125"/>
            <a:ext cx="639762" cy="3365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1pPr>
            <a:lvl2pPr marL="742950" indent="-285750" defTabSz="762000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2pPr>
            <a:lvl3pPr marL="1143000" indent="-228600" defTabSz="762000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3pPr>
            <a:lvl4pPr marL="1600200" indent="-228600" defTabSz="762000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4pPr>
            <a:lvl5pPr marL="2057400" indent="-228600" defTabSz="762000" eaLnBrk="0" hangingPunct="0"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5pPr>
            <a:lvl6pPr marL="2514600" indent="-228600" defTabSz="7620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6pPr>
            <a:lvl7pPr marL="2971800" indent="-228600" defTabSz="7620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7pPr>
            <a:lvl8pPr marL="3429000" indent="-228600" defTabSz="7620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8pPr>
            <a:lvl9pPr marL="3886200" indent="-228600" defTabSz="7620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sym typeface="Wingdings" pitchFamily="2" charset="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sz="1600" b="1"/>
              <a:t>ADL</a:t>
            </a:r>
            <a:endParaRPr lang="en-GB" sz="1600" b="1"/>
          </a:p>
        </p:txBody>
      </p:sp>
      <p:sp>
        <p:nvSpPr>
          <p:cNvPr id="3" name="Tekstvak 2"/>
          <p:cNvSpPr txBox="1"/>
          <p:nvPr/>
        </p:nvSpPr>
        <p:spPr>
          <a:xfrm>
            <a:off x="34925" y="0"/>
            <a:ext cx="201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Basis van voeding</a:t>
            </a:r>
          </a:p>
        </p:txBody>
      </p:sp>
    </p:spTree>
    <p:extLst>
      <p:ext uri="{BB962C8B-B14F-4D97-AF65-F5344CB8AC3E}">
        <p14:creationId xmlns:p14="http://schemas.microsoft.com/office/powerpoint/2010/main" val="3059952443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FF_EN_the total feed business_met payoff</Template>
  <TotalTime>0</TotalTime>
  <Words>1296</Words>
  <Application>Microsoft Office PowerPoint</Application>
  <PresentationFormat>Diavoorstelling (4:3)</PresentationFormat>
  <Paragraphs>409</Paragraphs>
  <Slides>26</Slides>
  <Notes>16</Notes>
  <HiddenSlides>1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Arial</vt:lpstr>
      <vt:lpstr>Calibri</vt:lpstr>
      <vt:lpstr>Times New Roman</vt:lpstr>
      <vt:lpstr>Verdana</vt:lpstr>
      <vt:lpstr>Wingdings</vt:lpstr>
      <vt:lpstr>Aangepast ontwerp</vt:lpstr>
      <vt:lpstr>Kantoorthema</vt:lpstr>
      <vt:lpstr>Document</vt:lpstr>
      <vt:lpstr>PowerPoint-presentatie</vt:lpstr>
      <vt:lpstr>PowerPoint-presentatie</vt:lpstr>
      <vt:lpstr>PowerPoint-presentatie</vt:lpstr>
      <vt:lpstr>PowerPoint-presentatie</vt:lpstr>
      <vt:lpstr>Onderwerpen</vt:lpstr>
      <vt:lpstr>PowerPoint-presentatie</vt:lpstr>
      <vt:lpstr>Analyse voedermiddelen</vt:lpstr>
      <vt:lpstr>Analyse voedermiddelen (Van Soest)</vt:lpstr>
      <vt:lpstr>PowerPoint-presentatie</vt:lpstr>
      <vt:lpstr>Waarom voeranalyses?</vt:lpstr>
      <vt:lpstr>Basis van voeding</vt:lpstr>
      <vt:lpstr>Pens fermentatie: meerwaarde rundveehouderij</vt:lpstr>
      <vt:lpstr>Pens</vt:lpstr>
      <vt:lpstr>Transition period</vt:lpstr>
      <vt:lpstr>Feed to Milk:  Aanbod nutriënten</vt:lpstr>
      <vt:lpstr>Afbraaksnelheid van koolhydraten</vt:lpstr>
      <vt:lpstr>Afbraak snelheid  eiwit in de pens</vt:lpstr>
      <vt:lpstr>PowerPoint-presentatie</vt:lpstr>
      <vt:lpstr>Gezonde  en  verzuurde pens</vt:lpstr>
      <vt:lpstr>PowerPoint-presentatie</vt:lpstr>
      <vt:lpstr>Onderwerpen</vt:lpstr>
      <vt:lpstr>Rantsoen</vt:lpstr>
      <vt:lpstr>Rantsoen controle</vt:lpstr>
      <vt:lpstr>PowerPoint-presentatie</vt:lpstr>
      <vt:lpstr>PowerPoint-presentatie</vt:lpstr>
      <vt:lpstr>PowerPoint-presentatie</vt:lpstr>
    </vt:vector>
  </TitlesOfParts>
  <Company>ForFarmers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Roode, Roeland de</dc:creator>
  <cp:lastModifiedBy>Geert Willems</cp:lastModifiedBy>
  <cp:revision>1320</cp:revision>
  <cp:lastPrinted>2017-03-07T19:24:12Z</cp:lastPrinted>
  <dcterms:created xsi:type="dcterms:W3CDTF">2013-03-13T15:53:37Z</dcterms:created>
  <dcterms:modified xsi:type="dcterms:W3CDTF">2020-12-15T16:03:54Z</dcterms:modified>
</cp:coreProperties>
</file>